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70"/>
  </p:notesMasterIdLst>
  <p:sldIdLst>
    <p:sldId id="256" r:id="rId2"/>
    <p:sldId id="258" r:id="rId3"/>
    <p:sldId id="302" r:id="rId4"/>
    <p:sldId id="300" r:id="rId5"/>
    <p:sldId id="377" r:id="rId6"/>
    <p:sldId id="381" r:id="rId7"/>
    <p:sldId id="382" r:id="rId8"/>
    <p:sldId id="376" r:id="rId9"/>
    <p:sldId id="374" r:id="rId10"/>
    <p:sldId id="303" r:id="rId11"/>
    <p:sldId id="375" r:id="rId12"/>
    <p:sldId id="378" r:id="rId13"/>
    <p:sldId id="379" r:id="rId14"/>
    <p:sldId id="380" r:id="rId15"/>
    <p:sldId id="352" r:id="rId16"/>
    <p:sldId id="355" r:id="rId17"/>
    <p:sldId id="259" r:id="rId18"/>
    <p:sldId id="304" r:id="rId19"/>
    <p:sldId id="260" r:id="rId20"/>
    <p:sldId id="305" r:id="rId21"/>
    <p:sldId id="306" r:id="rId22"/>
    <p:sldId id="309" r:id="rId23"/>
    <p:sldId id="310" r:id="rId24"/>
    <p:sldId id="312" r:id="rId25"/>
    <p:sldId id="313" r:id="rId26"/>
    <p:sldId id="314" r:id="rId27"/>
    <p:sldId id="347" r:id="rId28"/>
    <p:sldId id="363" r:id="rId29"/>
    <p:sldId id="311" r:id="rId30"/>
    <p:sldId id="315" r:id="rId31"/>
    <p:sldId id="320" r:id="rId32"/>
    <p:sldId id="316" r:id="rId33"/>
    <p:sldId id="317" r:id="rId34"/>
    <p:sldId id="339" r:id="rId35"/>
    <p:sldId id="350" r:id="rId36"/>
    <p:sldId id="351" r:id="rId37"/>
    <p:sldId id="356" r:id="rId38"/>
    <p:sldId id="340" r:id="rId39"/>
    <p:sldId id="319" r:id="rId40"/>
    <p:sldId id="323" r:id="rId41"/>
    <p:sldId id="357" r:id="rId42"/>
    <p:sldId id="327" r:id="rId43"/>
    <p:sldId id="324" r:id="rId44"/>
    <p:sldId id="325" r:id="rId45"/>
    <p:sldId id="328" r:id="rId46"/>
    <p:sldId id="326" r:id="rId47"/>
    <p:sldId id="330" r:id="rId48"/>
    <p:sldId id="331" r:id="rId49"/>
    <p:sldId id="332" r:id="rId50"/>
    <p:sldId id="333" r:id="rId51"/>
    <p:sldId id="334" r:id="rId52"/>
    <p:sldId id="335" r:id="rId53"/>
    <p:sldId id="336" r:id="rId54"/>
    <p:sldId id="341" r:id="rId55"/>
    <p:sldId id="383" r:id="rId56"/>
    <p:sldId id="342" r:id="rId57"/>
    <p:sldId id="343" r:id="rId58"/>
    <p:sldId id="367" r:id="rId59"/>
    <p:sldId id="344" r:id="rId60"/>
    <p:sldId id="345" r:id="rId61"/>
    <p:sldId id="348" r:id="rId62"/>
    <p:sldId id="369" r:id="rId63"/>
    <p:sldId id="365" r:id="rId64"/>
    <p:sldId id="362" r:id="rId65"/>
    <p:sldId id="359" r:id="rId66"/>
    <p:sldId id="346" r:id="rId67"/>
    <p:sldId id="349" r:id="rId68"/>
    <p:sldId id="364" r:id="rId69"/>
  </p:sldIdLst>
  <p:sldSz cx="9144000" cy="5143500" type="screen16x9"/>
  <p:notesSz cx="7102475" cy="9388475"/>
  <p:embeddedFontLst>
    <p:embeddedFont>
      <p:font typeface="Catamaran" panose="020B0604020202020204" charset="0"/>
      <p:regular r:id="rId71"/>
      <p:bold r:id="rId72"/>
    </p:embeddedFont>
    <p:embeddedFont>
      <p:font typeface="Lexend Deca"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1953" y="11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19627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722044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24886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011435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6562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83027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194660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4076565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719002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420976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81409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046852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4009392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04671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218463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8023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770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3c2006fb7b_1_3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3c2006fb7b_1_3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07117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c2006fb7b_3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c2006fb7b_3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71337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c2006fb7b_3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c2006fb7b_3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509297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c2006fb7b_3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c2006fb7b_3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67872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99798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1388100" y="1374738"/>
            <a:ext cx="6367800" cy="2394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3" name="Google Shape;43;p8"/>
          <p:cNvSpPr/>
          <p:nvPr/>
        </p:nvSpPr>
        <p:spPr>
          <a:xfrm rot="5400000">
            <a:off x="6337525" y="-212025"/>
            <a:ext cx="4186500" cy="10020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4" name="Google Shape;44;p8"/>
          <p:cNvSpPr/>
          <p:nvPr/>
        </p:nvSpPr>
        <p:spPr>
          <a:xfrm rot="5400000">
            <a:off x="-1380025" y="4353550"/>
            <a:ext cx="41865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2194800" y="1457275"/>
            <a:ext cx="4754400" cy="293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22" name="Google Shape;22;p4"/>
          <p:cNvSpPr/>
          <p:nvPr/>
        </p:nvSpPr>
        <p:spPr>
          <a:xfrm rot="5400000">
            <a:off x="-187800" y="4401845"/>
            <a:ext cx="2555100" cy="1002000"/>
          </a:xfrm>
          <a:prstGeom prst="roundRect">
            <a:avLst>
              <a:gd name="adj" fmla="val 50000"/>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5400000">
            <a:off x="6776725" y="4401845"/>
            <a:ext cx="2555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820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71" r:id="rId7"/>
    <p:sldLayoutId id="2147483672"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socrative.com/login/student/"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hyperlink" Target="https://b.socrative.com/login/student/"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Métodos cuantitavos I: </a:t>
            </a:r>
            <a:br>
              <a:rPr lang="en" dirty="0"/>
            </a:br>
            <a:r>
              <a:rPr lang="en" dirty="0"/>
              <a:t>Clase 2</a:t>
            </a:r>
            <a:endParaRPr b="1"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pic>
        <p:nvPicPr>
          <p:cNvPr id="2" name="Imagen 1">
            <a:extLst>
              <a:ext uri="{FF2B5EF4-FFF2-40B4-BE49-F238E27FC236}">
                <a16:creationId xmlns:a16="http://schemas.microsoft.com/office/drawing/2014/main" id="{680E4413-B2DF-BC7F-7809-C6D41FA42390}"/>
              </a:ext>
            </a:extLst>
          </p:cNvPr>
          <p:cNvPicPr>
            <a:picLocks noChangeAspect="1"/>
          </p:cNvPicPr>
          <p:nvPr/>
        </p:nvPicPr>
        <p:blipFill>
          <a:blip r:embed="rId3"/>
          <a:stretch>
            <a:fillRect/>
          </a:stretch>
        </p:blipFill>
        <p:spPr>
          <a:xfrm>
            <a:off x="2584250" y="3852144"/>
            <a:ext cx="4365114" cy="7071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53"/>
          <p:cNvSpPr txBox="1">
            <a:spLocks noGrp="1"/>
          </p:cNvSpPr>
          <p:nvPr>
            <p:ph type="body" idx="1"/>
          </p:nvPr>
        </p:nvSpPr>
        <p:spPr>
          <a:xfrm>
            <a:off x="496330" y="475278"/>
            <a:ext cx="7749822" cy="3900311"/>
          </a:xfrm>
          <a:prstGeom prst="rect">
            <a:avLst/>
          </a:prstGeom>
        </p:spPr>
        <p:txBody>
          <a:bodyPr spcFirstLastPara="1" wrap="square" lIns="91425" tIns="91425" rIns="91425" bIns="91425" anchor="t" anchorCtr="0">
            <a:noAutofit/>
          </a:bodyPr>
          <a:lstStyle/>
          <a:p>
            <a:pPr marL="800100" indent="-342900"/>
            <a:r>
              <a:rPr lang="es-ES" sz="1800" dirty="0">
                <a:solidFill>
                  <a:schemeClr val="dk1"/>
                </a:solidFill>
              </a:rPr>
              <a:t>Discutimos dos definiciones principales de metodología cuantitativa:</a:t>
            </a:r>
          </a:p>
          <a:p>
            <a:pPr marL="1257300" lvl="1" indent="-342900">
              <a:lnSpc>
                <a:spcPct val="100000"/>
              </a:lnSpc>
            </a:pPr>
            <a:r>
              <a:rPr lang="es-ES" sz="1800" dirty="0">
                <a:solidFill>
                  <a:schemeClr val="dk1"/>
                </a:solidFill>
              </a:rPr>
              <a:t>definición paradigmática (modelo integral): mochila pesada: </a:t>
            </a:r>
          </a:p>
          <a:p>
            <a:pPr marL="1714500" lvl="2" indent="-342900">
              <a:lnSpc>
                <a:spcPct val="100000"/>
              </a:lnSpc>
            </a:pPr>
            <a:r>
              <a:rPr lang="es-ES" sz="1800" dirty="0">
                <a:solidFill>
                  <a:schemeClr val="dk1"/>
                </a:solidFill>
              </a:rPr>
              <a:t>Técnicas de análisis y producción de información </a:t>
            </a:r>
          </a:p>
          <a:p>
            <a:pPr marL="1714500" lvl="2" indent="-342900">
              <a:lnSpc>
                <a:spcPct val="100000"/>
              </a:lnSpc>
            </a:pPr>
            <a:r>
              <a:rPr lang="es-ES" sz="1800" dirty="0">
                <a:solidFill>
                  <a:schemeClr val="dk1"/>
                </a:solidFill>
              </a:rPr>
              <a:t>Perspectiva epistemológica: positivismo, funcionalismo, búsqueda de objetividad, relación causal, generalización, sujetos atomizados; ideología (dominante capitalista)</a:t>
            </a:r>
          </a:p>
          <a:p>
            <a:pPr marL="1257300" lvl="1" indent="-342900">
              <a:lnSpc>
                <a:spcPct val="100000"/>
              </a:lnSpc>
            </a:pPr>
            <a:r>
              <a:rPr lang="es-ES" sz="1800" dirty="0">
                <a:solidFill>
                  <a:schemeClr val="dk1"/>
                </a:solidFill>
              </a:rPr>
              <a:t>definición estratégica (técnica y operativa): mochila liviana</a:t>
            </a:r>
          </a:p>
          <a:p>
            <a:pPr marL="800100" indent="-342900"/>
            <a:r>
              <a:rPr lang="es-ES" sz="1800" dirty="0">
                <a:solidFill>
                  <a:schemeClr val="dk1"/>
                </a:solidFill>
              </a:rPr>
              <a:t>Establecimos que actualmente prima la visión estratégica por sobre la paradigmática</a:t>
            </a:r>
          </a:p>
        </p:txBody>
      </p:sp>
      <p:cxnSp>
        <p:nvCxnSpPr>
          <p:cNvPr id="608" name="Google Shape;608;p53"/>
          <p:cNvCxnSpPr/>
          <p:nvPr/>
        </p:nvCxnSpPr>
        <p:spPr>
          <a:xfrm>
            <a:off x="1838213" y="1324388"/>
            <a:ext cx="22542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818493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53"/>
          <p:cNvSpPr txBox="1">
            <a:spLocks noGrp="1"/>
          </p:cNvSpPr>
          <p:nvPr>
            <p:ph type="body" idx="1"/>
          </p:nvPr>
        </p:nvSpPr>
        <p:spPr>
          <a:xfrm>
            <a:off x="496330" y="475278"/>
            <a:ext cx="7749822" cy="3900311"/>
          </a:xfrm>
          <a:prstGeom prst="rect">
            <a:avLst/>
          </a:prstGeom>
        </p:spPr>
        <p:txBody>
          <a:bodyPr spcFirstLastPara="1" wrap="square" lIns="91425" tIns="91425" rIns="91425" bIns="91425" anchor="t" anchorCtr="0">
            <a:noAutofit/>
          </a:bodyPr>
          <a:lstStyle/>
          <a:p>
            <a:pPr marL="800100" indent="-342900"/>
            <a:r>
              <a:rPr lang="es-ES" sz="1600" dirty="0">
                <a:solidFill>
                  <a:schemeClr val="dk1"/>
                </a:solidFill>
              </a:rPr>
              <a:t>Preguntas: </a:t>
            </a:r>
          </a:p>
          <a:p>
            <a:pPr marL="1257300" lvl="1" indent="-342900"/>
            <a:r>
              <a:rPr lang="es-ES" sz="1600" dirty="0">
                <a:solidFill>
                  <a:schemeClr val="dk1"/>
                </a:solidFill>
              </a:rPr>
              <a:t>¿por qué un investigador cuantitativo debe ser positivista?</a:t>
            </a:r>
          </a:p>
          <a:p>
            <a:pPr marL="1257300" lvl="1" indent="-342900"/>
            <a:r>
              <a:rPr lang="es-ES" sz="1600" dirty="0">
                <a:solidFill>
                  <a:schemeClr val="dk1"/>
                </a:solidFill>
              </a:rPr>
              <a:t>¿Por qué un investigador cuantitativo debe creer que sus resultados son “objetivos"?</a:t>
            </a:r>
          </a:p>
          <a:p>
            <a:pPr marL="1257300" lvl="1" indent="-342900"/>
            <a:r>
              <a:rPr lang="es-ES" sz="1600" dirty="0">
                <a:solidFill>
                  <a:schemeClr val="dk1"/>
                </a:solidFill>
              </a:rPr>
              <a:t>¿por qué un investigador cuantitativo debe suponer que sus sujetos de estudio son entidades atomizadas?</a:t>
            </a:r>
          </a:p>
          <a:p>
            <a:pPr marL="800100" indent="-342900"/>
            <a:r>
              <a:rPr lang="es-ES" sz="1600" dirty="0">
                <a:solidFill>
                  <a:schemeClr val="dk1"/>
                </a:solidFill>
              </a:rPr>
              <a:t>Ojo: </a:t>
            </a:r>
          </a:p>
          <a:p>
            <a:pPr marL="1257300" lvl="1" indent="-342900"/>
            <a:r>
              <a:rPr lang="es-ES" sz="1600" dirty="0">
                <a:solidFill>
                  <a:schemeClr val="dk1"/>
                </a:solidFill>
              </a:rPr>
              <a:t>Si: parece existir cierta correlación empírica entre métodos cualitativos o cuantitativos y adscribir a cierta percepción de la realidad social y del conocimiento científico</a:t>
            </a:r>
          </a:p>
          <a:p>
            <a:pPr marL="1257300" lvl="1" indent="-342900"/>
            <a:r>
              <a:rPr lang="es-ES" sz="1600" dirty="0">
                <a:solidFill>
                  <a:schemeClr val="dk1"/>
                </a:solidFill>
              </a:rPr>
              <a:t>Hay más investigadores cuantitativos: positivistas y experimentalistas</a:t>
            </a:r>
          </a:p>
        </p:txBody>
      </p:sp>
    </p:spTree>
    <p:extLst>
      <p:ext uri="{BB962C8B-B14F-4D97-AF65-F5344CB8AC3E}">
        <p14:creationId xmlns:p14="http://schemas.microsoft.com/office/powerpoint/2010/main" val="390546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AC39A-2B5F-CCAF-9C26-EF60EA5E8F62}"/>
              </a:ext>
            </a:extLst>
          </p:cNvPr>
          <p:cNvSpPr>
            <a:spLocks noGrp="1"/>
          </p:cNvSpPr>
          <p:nvPr>
            <p:ph type="title"/>
          </p:nvPr>
        </p:nvSpPr>
        <p:spPr/>
        <p:txBody>
          <a:bodyPr/>
          <a:lstStyle/>
          <a:p>
            <a:r>
              <a:rPr lang="es-ES" sz="3600" kern="100" dirty="0">
                <a:effectLst/>
                <a:latin typeface="Calibri" panose="020F0502020204030204" pitchFamily="34" charset="0"/>
                <a:ea typeface="Times New Roman" panose="02020603050405020304" pitchFamily="18" charset="0"/>
                <a:cs typeface="Times New Roman" panose="02020603050405020304" pitchFamily="18" charset="0"/>
              </a:rPr>
              <a:t>¿Por qué un investigador cuantitativo debe ser positivista?</a:t>
            </a:r>
            <a:endParaRPr lang="es-ES" dirty="0"/>
          </a:p>
        </p:txBody>
      </p:sp>
      <p:sp>
        <p:nvSpPr>
          <p:cNvPr id="3" name="Marcador de texto 2">
            <a:extLst>
              <a:ext uri="{FF2B5EF4-FFF2-40B4-BE49-F238E27FC236}">
                <a16:creationId xmlns:a16="http://schemas.microsoft.com/office/drawing/2014/main" id="{285E1225-CDE3-98FE-93E8-C5CEDD4DEC92}"/>
              </a:ext>
            </a:extLst>
          </p:cNvPr>
          <p:cNvSpPr>
            <a:spLocks noGrp="1"/>
          </p:cNvSpPr>
          <p:nvPr>
            <p:ph type="body" idx="1"/>
          </p:nvPr>
        </p:nvSpPr>
        <p:spPr>
          <a:xfrm>
            <a:off x="2194800" y="1690487"/>
            <a:ext cx="4736198" cy="2700488"/>
          </a:xfrm>
        </p:spPr>
        <p:txBody>
          <a:bodyPr/>
          <a:lstStyle/>
          <a:p>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La verdad es que yo no creo adscribir a ese modelo epistemológico (las críticas de la escuela </a:t>
            </a:r>
            <a:r>
              <a:rPr lang="es-ES" sz="1800" kern="100" dirty="0" err="1">
                <a:effectLst/>
                <a:latin typeface="Calibri" panose="020F0502020204030204" pitchFamily="34" charset="0"/>
                <a:ea typeface="Times New Roman" panose="02020603050405020304" pitchFamily="18" charset="0"/>
                <a:cs typeface="Times New Roman" panose="02020603050405020304" pitchFamily="18" charset="0"/>
              </a:rPr>
              <a:t>kuhniana</a:t>
            </a:r>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 me parecen en gran parte acertadas), y me niego firmemente a dejar de utilizar la estadística.</a:t>
            </a:r>
          </a:p>
          <a:p>
            <a:endParaRPr lang="es-ES" dirty="0"/>
          </a:p>
        </p:txBody>
      </p:sp>
    </p:spTree>
    <p:extLst>
      <p:ext uri="{BB962C8B-B14F-4D97-AF65-F5344CB8AC3E}">
        <p14:creationId xmlns:p14="http://schemas.microsoft.com/office/powerpoint/2010/main" val="162318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EB9D7-8146-CBC4-BB94-0C13009C8CFD}"/>
              </a:ext>
            </a:extLst>
          </p:cNvPr>
          <p:cNvSpPr>
            <a:spLocks noGrp="1"/>
          </p:cNvSpPr>
          <p:nvPr>
            <p:ph type="title"/>
          </p:nvPr>
        </p:nvSpPr>
        <p:spPr/>
        <p:txBody>
          <a:bodyPr/>
          <a:lstStyle/>
          <a:p>
            <a:r>
              <a:rPr lang="es-ES" sz="3600" kern="100" dirty="0">
                <a:latin typeface="Calibri" panose="020F0502020204030204" pitchFamily="34" charset="0"/>
                <a:cs typeface="Times New Roman" panose="02020603050405020304" pitchFamily="18" charset="0"/>
              </a:rPr>
              <a:t>¿Por qué un investigador cuantitativo debe creer que sus resultados son “objetivos”?</a:t>
            </a:r>
          </a:p>
        </p:txBody>
      </p:sp>
      <p:sp>
        <p:nvSpPr>
          <p:cNvPr id="3" name="Marcador de texto 2">
            <a:extLst>
              <a:ext uri="{FF2B5EF4-FFF2-40B4-BE49-F238E27FC236}">
                <a16:creationId xmlns:a16="http://schemas.microsoft.com/office/drawing/2014/main" id="{65825B3D-ECAC-CCF4-B6B0-9B1C68C0D556}"/>
              </a:ext>
            </a:extLst>
          </p:cNvPr>
          <p:cNvSpPr>
            <a:spLocks noGrp="1"/>
          </p:cNvSpPr>
          <p:nvPr>
            <p:ph type="body" idx="1"/>
          </p:nvPr>
        </p:nvSpPr>
        <p:spPr>
          <a:xfrm>
            <a:off x="1567543" y="2289841"/>
            <a:ext cx="6480474" cy="2016609"/>
          </a:xfrm>
        </p:spPr>
        <p:txBody>
          <a:bodyPr/>
          <a:lstStyle/>
          <a:p>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Personalmente, cuando he aplicado algún instrumento para medir emociones no creo estar midiendo “hechos objetivos”, ni menos aún creo que mi forma de redactar las preguntas no influya en los resultados obtenidos; por el contrario, mi experiencia me indica que el solo hecho de preguntar modifica la realidad del sujeto (a veces incluso creando una opinión que no existe, proceso que tiene nombre: “cristalización”), y con mayor razón influyen el lenguaje y la redacción específica de la pregunta.</a:t>
            </a:r>
          </a:p>
          <a:p>
            <a:endParaRPr lang="es-ES" dirty="0"/>
          </a:p>
        </p:txBody>
      </p:sp>
    </p:spTree>
    <p:extLst>
      <p:ext uri="{BB962C8B-B14F-4D97-AF65-F5344CB8AC3E}">
        <p14:creationId xmlns:p14="http://schemas.microsoft.com/office/powerpoint/2010/main" val="4116063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527FAE-EE57-CEA1-1E4B-FE4A42D5901E}"/>
              </a:ext>
            </a:extLst>
          </p:cNvPr>
          <p:cNvSpPr>
            <a:spLocks noGrp="1"/>
          </p:cNvSpPr>
          <p:nvPr>
            <p:ph type="title"/>
          </p:nvPr>
        </p:nvSpPr>
        <p:spPr/>
        <p:txBody>
          <a:bodyPr/>
          <a:lstStyle/>
          <a:p>
            <a:r>
              <a:rPr lang="es-ES" sz="3600" kern="100" dirty="0">
                <a:latin typeface="Calibri" panose="020F0502020204030204" pitchFamily="34" charset="0"/>
                <a:cs typeface="Times New Roman" panose="02020603050405020304" pitchFamily="18" charset="0"/>
              </a:rPr>
              <a:t>¿Por qué un investigador cuantitativo debe suponer que sus sujetos de estudio son entidades atomizadas?</a:t>
            </a:r>
          </a:p>
        </p:txBody>
      </p:sp>
      <p:sp>
        <p:nvSpPr>
          <p:cNvPr id="3" name="Marcador de texto 2">
            <a:extLst>
              <a:ext uri="{FF2B5EF4-FFF2-40B4-BE49-F238E27FC236}">
                <a16:creationId xmlns:a16="http://schemas.microsoft.com/office/drawing/2014/main" id="{E616E0C6-096E-42F4-3AC3-8024787F5C43}"/>
              </a:ext>
            </a:extLst>
          </p:cNvPr>
          <p:cNvSpPr>
            <a:spLocks noGrp="1"/>
          </p:cNvSpPr>
          <p:nvPr>
            <p:ph type="body" idx="1"/>
          </p:nvPr>
        </p:nvSpPr>
        <p:spPr>
          <a:xfrm>
            <a:off x="2151529" y="2571749"/>
            <a:ext cx="4797671" cy="1819225"/>
          </a:xfrm>
        </p:spPr>
        <p:txBody>
          <a:bodyPr/>
          <a:lstStyle/>
          <a:p>
            <a:r>
              <a:rPr lang="es-ES" sz="1800" kern="100" dirty="0">
                <a:effectLst/>
                <a:latin typeface="Calibri" panose="020F0502020204030204" pitchFamily="34" charset="0"/>
                <a:ea typeface="Times New Roman" panose="02020603050405020304" pitchFamily="18" charset="0"/>
                <a:cs typeface="Times New Roman" panose="02020603050405020304" pitchFamily="18" charset="0"/>
              </a:rPr>
              <a:t>Eso no solo sería ingenuidad, sino profunda ignorancia de los procesos de socialización que son responsables de que la gente asigne valores positivos o negativos a determinadas conductas.</a:t>
            </a:r>
          </a:p>
          <a:p>
            <a:endParaRPr lang="es-ES" dirty="0"/>
          </a:p>
        </p:txBody>
      </p:sp>
    </p:spTree>
    <p:extLst>
      <p:ext uri="{BB962C8B-B14F-4D97-AF65-F5344CB8AC3E}">
        <p14:creationId xmlns:p14="http://schemas.microsoft.com/office/powerpoint/2010/main" val="53756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4F4EA6-A54C-BEAF-DF17-AFBDC245AD21}"/>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3923ED94-B98D-A045-2A08-1EDF7524C407}"/>
              </a:ext>
            </a:extLst>
          </p:cNvPr>
          <p:cNvSpPr>
            <a:spLocks noGrp="1"/>
          </p:cNvSpPr>
          <p:nvPr>
            <p:ph type="body" idx="1"/>
          </p:nvPr>
        </p:nvSpPr>
        <p:spPr/>
        <p:txBody>
          <a:bodyPr/>
          <a:lstStyle/>
          <a:p>
            <a:endParaRPr lang="es-CL" dirty="0"/>
          </a:p>
        </p:txBody>
      </p:sp>
      <p:pic>
        <p:nvPicPr>
          <p:cNvPr id="5" name="Imagen 4">
            <a:extLst>
              <a:ext uri="{FF2B5EF4-FFF2-40B4-BE49-F238E27FC236}">
                <a16:creationId xmlns:a16="http://schemas.microsoft.com/office/drawing/2014/main" id="{3FBB9C4D-83DF-57D5-C628-10F9CC281754}"/>
              </a:ext>
            </a:extLst>
          </p:cNvPr>
          <p:cNvPicPr>
            <a:picLocks noChangeAspect="1"/>
          </p:cNvPicPr>
          <p:nvPr/>
        </p:nvPicPr>
        <p:blipFill rotWithShape="1">
          <a:blip r:embed="rId2"/>
          <a:srcRect l="3433" t="20997" b="37522"/>
          <a:stretch/>
        </p:blipFill>
        <p:spPr>
          <a:xfrm>
            <a:off x="1" y="441912"/>
            <a:ext cx="4754400" cy="4372054"/>
          </a:xfrm>
          <a:prstGeom prst="rect">
            <a:avLst/>
          </a:prstGeom>
        </p:spPr>
      </p:pic>
      <p:pic>
        <p:nvPicPr>
          <p:cNvPr id="9" name="Imagen 8">
            <a:extLst>
              <a:ext uri="{FF2B5EF4-FFF2-40B4-BE49-F238E27FC236}">
                <a16:creationId xmlns:a16="http://schemas.microsoft.com/office/drawing/2014/main" id="{959EF045-DF06-9A1E-BF6B-2D62422AA65D}"/>
              </a:ext>
            </a:extLst>
          </p:cNvPr>
          <p:cNvPicPr>
            <a:picLocks noChangeAspect="1"/>
          </p:cNvPicPr>
          <p:nvPr/>
        </p:nvPicPr>
        <p:blipFill rotWithShape="1">
          <a:blip r:embed="rId3"/>
          <a:srcRect l="9666" t="10489" r="33319" b="4819"/>
          <a:stretch/>
        </p:blipFill>
        <p:spPr>
          <a:xfrm>
            <a:off x="4627541" y="441912"/>
            <a:ext cx="4398904" cy="4356115"/>
          </a:xfrm>
          <a:prstGeom prst="rect">
            <a:avLst/>
          </a:prstGeom>
        </p:spPr>
      </p:pic>
    </p:spTree>
    <p:extLst>
      <p:ext uri="{BB962C8B-B14F-4D97-AF65-F5344CB8AC3E}">
        <p14:creationId xmlns:p14="http://schemas.microsoft.com/office/powerpoint/2010/main" val="370565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CC5212-07DC-9426-7238-42DFCB4CD766}"/>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1767AB9D-C530-B2F1-424C-DCDAA1B070F6}"/>
              </a:ext>
            </a:extLst>
          </p:cNvPr>
          <p:cNvSpPr>
            <a:spLocks noGrp="1"/>
          </p:cNvSpPr>
          <p:nvPr>
            <p:ph type="body" idx="1"/>
          </p:nvPr>
        </p:nvSpPr>
        <p:spPr/>
        <p:txBody>
          <a:bodyPr/>
          <a:lstStyle/>
          <a:p>
            <a:endParaRPr lang="es-CL"/>
          </a:p>
        </p:txBody>
      </p:sp>
      <p:pic>
        <p:nvPicPr>
          <p:cNvPr id="7" name="Imagen 6">
            <a:extLst>
              <a:ext uri="{FF2B5EF4-FFF2-40B4-BE49-F238E27FC236}">
                <a16:creationId xmlns:a16="http://schemas.microsoft.com/office/drawing/2014/main" id="{94DF385A-F6E2-A29B-A458-07A0C9C0B3A9}"/>
              </a:ext>
            </a:extLst>
          </p:cNvPr>
          <p:cNvPicPr>
            <a:picLocks noChangeAspect="1"/>
          </p:cNvPicPr>
          <p:nvPr/>
        </p:nvPicPr>
        <p:blipFill rotWithShape="1">
          <a:blip r:embed="rId2"/>
          <a:srcRect t="11122" r="35845" b="14631"/>
          <a:stretch/>
        </p:blipFill>
        <p:spPr>
          <a:xfrm>
            <a:off x="1447439" y="0"/>
            <a:ext cx="6665153" cy="5142483"/>
          </a:xfrm>
          <a:prstGeom prst="rect">
            <a:avLst/>
          </a:prstGeom>
        </p:spPr>
      </p:pic>
    </p:spTree>
    <p:extLst>
      <p:ext uri="{BB962C8B-B14F-4D97-AF65-F5344CB8AC3E}">
        <p14:creationId xmlns:p14="http://schemas.microsoft.com/office/powerpoint/2010/main" val="350861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Numerización y medición </a:t>
            </a:r>
            <a:r>
              <a:rPr lang="en" sz="3600" dirty="0"/>
              <a:t>de la realidad social</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Objetivos de </a:t>
            </a:r>
            <a:r>
              <a:rPr lang="en" b="1" dirty="0"/>
              <a:t>sesión</a:t>
            </a:r>
            <a:endParaRPr b="1" dirty="0"/>
          </a:p>
        </p:txBody>
      </p:sp>
      <p:sp>
        <p:nvSpPr>
          <p:cNvPr id="230" name="Google Shape;230;p34"/>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CL" sz="2400" dirty="0"/>
              <a:t>D</a:t>
            </a:r>
            <a:r>
              <a:rPr lang="en" sz="2400" dirty="0"/>
              <a:t>iscutir sobre implicancias del proceso de “medición” en Ciencias Sociales</a:t>
            </a:r>
          </a:p>
          <a:p>
            <a:pPr marL="285750" lvl="0" indent="-285750" algn="l" rtl="0">
              <a:spcBef>
                <a:spcPts val="0"/>
              </a:spcBef>
              <a:spcAft>
                <a:spcPts val="1600"/>
              </a:spcAft>
              <a:buFont typeface="Arial" panose="020B0604020202020204" pitchFamily="34" charset="0"/>
              <a:buChar char="•"/>
            </a:pPr>
            <a:r>
              <a:rPr lang="en" sz="2400" dirty="0"/>
              <a:t>Introducir al diseño de investigación cuantitativa</a:t>
            </a:r>
            <a:endParaRPr sz="2400"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58530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077575" y="39125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1. La numerización de la realidad social</a:t>
            </a:r>
            <a:endParaRPr sz="2800" b="1" dirty="0"/>
          </a:p>
        </p:txBody>
      </p:sp>
      <p:sp>
        <p:nvSpPr>
          <p:cNvPr id="230" name="Google Shape;230;p34"/>
          <p:cNvSpPr txBox="1">
            <a:spLocks noGrp="1"/>
          </p:cNvSpPr>
          <p:nvPr>
            <p:ph type="subTitle" idx="1"/>
          </p:nvPr>
        </p:nvSpPr>
        <p:spPr>
          <a:xfrm>
            <a:off x="1791850" y="1354050"/>
            <a:ext cx="5961500" cy="356085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CL" sz="2400" dirty="0"/>
              <a:t>Rasgo definitorio de la ‘estrategia’ de ISCUAN: utilización de números y </a:t>
            </a:r>
            <a:r>
              <a:rPr lang="es-CL" sz="2400" dirty="0" err="1"/>
              <a:t>variabilización</a:t>
            </a:r>
            <a:r>
              <a:rPr lang="es-CL" sz="2400" dirty="0"/>
              <a:t> de la realidad social</a:t>
            </a:r>
          </a:p>
          <a:p>
            <a:pPr marL="285750" lvl="0" indent="-285750" algn="l" rtl="0">
              <a:spcBef>
                <a:spcPts val="0"/>
              </a:spcBef>
              <a:spcAft>
                <a:spcPts val="1600"/>
              </a:spcAft>
              <a:buFont typeface="Arial" panose="020B0604020202020204" pitchFamily="34" charset="0"/>
              <a:buChar char="•"/>
            </a:pPr>
            <a:r>
              <a:rPr lang="es-CL" sz="2400" dirty="0"/>
              <a:t>¿Qué implica trabajar con números?!</a:t>
            </a:r>
          </a:p>
          <a:p>
            <a:pPr marL="0" lvl="0" indent="0" algn="ctr" rtl="0">
              <a:spcBef>
                <a:spcPts val="0"/>
              </a:spcBef>
              <a:spcAft>
                <a:spcPts val="1600"/>
              </a:spcAft>
            </a:pPr>
            <a:endParaRPr dirty="0"/>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13" y="232146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Sintesis sesión anterior</a:t>
            </a:r>
            <a:endParaRPr dirty="0"/>
          </a:p>
        </p:txBody>
      </p:sp>
      <p:sp>
        <p:nvSpPr>
          <p:cNvPr id="201" name="Google Shape;201;p32"/>
          <p:cNvSpPr txBox="1">
            <a:spLocks noGrp="1"/>
          </p:cNvSpPr>
          <p:nvPr>
            <p:ph type="title" idx="3"/>
          </p:nvPr>
        </p:nvSpPr>
        <p:spPr>
          <a:xfrm>
            <a:off x="4782987" y="2344299"/>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dirty="0" err="1"/>
              <a:t>Numerización</a:t>
            </a:r>
            <a:r>
              <a:rPr lang="es-CL" dirty="0"/>
              <a:t> y medición </a:t>
            </a:r>
            <a:endParaRPr dirty="0"/>
          </a:p>
        </p:txBody>
      </p:sp>
      <p:sp>
        <p:nvSpPr>
          <p:cNvPr id="203" name="Google Shape;203;p32"/>
          <p:cNvSpPr txBox="1">
            <a:spLocks noGrp="1"/>
          </p:cNvSpPr>
          <p:nvPr>
            <p:ph type="title" idx="6"/>
          </p:nvPr>
        </p:nvSpPr>
        <p:spPr>
          <a:xfrm>
            <a:off x="1486932"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Las ideas de investigación</a:t>
            </a:r>
            <a:endParaRPr dirty="0"/>
          </a:p>
        </p:txBody>
      </p:sp>
      <p:sp>
        <p:nvSpPr>
          <p:cNvPr id="205" name="Google Shape;205;p32"/>
          <p:cNvSpPr txBox="1">
            <a:spLocks noGrp="1"/>
          </p:cNvSpPr>
          <p:nvPr>
            <p:ph type="title" idx="9"/>
          </p:nvPr>
        </p:nvSpPr>
        <p:spPr>
          <a:xfrm>
            <a:off x="4782987" y="3840248"/>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 diseño</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 que </a:t>
            </a:r>
            <a:r>
              <a:rPr lang="en" b="1" dirty="0"/>
              <a:t>veremos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791850" y="228600"/>
            <a:ext cx="5085225" cy="12851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¿Qué implicancias tiene la utilización de números?</a:t>
            </a:r>
            <a:endParaRPr sz="2800" b="1" dirty="0"/>
          </a:p>
        </p:txBody>
      </p:sp>
      <p:sp>
        <p:nvSpPr>
          <p:cNvPr id="230" name="Google Shape;230;p34"/>
          <p:cNvSpPr txBox="1">
            <a:spLocks noGrp="1"/>
          </p:cNvSpPr>
          <p:nvPr>
            <p:ph type="subTitle" idx="1"/>
          </p:nvPr>
        </p:nvSpPr>
        <p:spPr>
          <a:xfrm>
            <a:off x="163076" y="1513735"/>
            <a:ext cx="4342250" cy="3572598"/>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2400" dirty="0"/>
              <a:t>Teoría de la medición → formas de tratar a las variables </a:t>
            </a:r>
          </a:p>
          <a:p>
            <a:pPr marL="285750" lvl="0" indent="-285750" algn="l" rtl="0">
              <a:spcBef>
                <a:spcPts val="0"/>
              </a:spcBef>
              <a:spcAft>
                <a:spcPts val="1600"/>
              </a:spcAft>
              <a:buFont typeface="Arial" panose="020B0604020202020204" pitchFamily="34" charset="0"/>
              <a:buChar char="•"/>
            </a:pPr>
            <a:r>
              <a:rPr lang="es-ES" sz="2400" dirty="0"/>
              <a:t>Técnica de codificación → instrumentos de recolección de información</a:t>
            </a:r>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pic>
        <p:nvPicPr>
          <p:cNvPr id="3" name="Imagen 2">
            <a:extLst>
              <a:ext uri="{FF2B5EF4-FFF2-40B4-BE49-F238E27FC236}">
                <a16:creationId xmlns:a16="http://schemas.microsoft.com/office/drawing/2014/main" id="{998DA5E7-0D1C-D16F-5B67-6429951775D1}"/>
              </a:ext>
            </a:extLst>
          </p:cNvPr>
          <p:cNvPicPr>
            <a:picLocks noChangeAspect="1"/>
          </p:cNvPicPr>
          <p:nvPr/>
        </p:nvPicPr>
        <p:blipFill>
          <a:blip r:embed="rId3"/>
          <a:stretch>
            <a:fillRect/>
          </a:stretch>
        </p:blipFill>
        <p:spPr>
          <a:xfrm>
            <a:off x="4551026" y="1603280"/>
            <a:ext cx="4548679" cy="2388011"/>
          </a:xfrm>
          <a:prstGeom prst="rect">
            <a:avLst/>
          </a:prstGeom>
        </p:spPr>
      </p:pic>
      <p:sp>
        <p:nvSpPr>
          <p:cNvPr id="4" name="CuadroTexto 3">
            <a:extLst>
              <a:ext uri="{FF2B5EF4-FFF2-40B4-BE49-F238E27FC236}">
                <a16:creationId xmlns:a16="http://schemas.microsoft.com/office/drawing/2014/main" id="{9CF10D0F-E140-2E45-F710-51B0C86864C0}"/>
              </a:ext>
            </a:extLst>
          </p:cNvPr>
          <p:cNvSpPr txBox="1"/>
          <p:nvPr/>
        </p:nvSpPr>
        <p:spPr>
          <a:xfrm>
            <a:off x="8109130" y="3991291"/>
            <a:ext cx="990575"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-Mr. Robot</a:t>
            </a:r>
          </a:p>
        </p:txBody>
      </p:sp>
    </p:spTree>
    <p:extLst>
      <p:ext uri="{BB962C8B-B14F-4D97-AF65-F5344CB8AC3E}">
        <p14:creationId xmlns:p14="http://schemas.microsoft.com/office/powerpoint/2010/main" val="925771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791850" y="228600"/>
            <a:ext cx="5085225" cy="12851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¿Qué implicancias tiene la utilización de números?</a:t>
            </a:r>
            <a:endParaRPr sz="2800" b="1" dirty="0"/>
          </a:p>
        </p:txBody>
      </p:sp>
      <p:sp>
        <p:nvSpPr>
          <p:cNvPr id="230" name="Google Shape;230;p34"/>
          <p:cNvSpPr txBox="1">
            <a:spLocks noGrp="1"/>
          </p:cNvSpPr>
          <p:nvPr>
            <p:ph type="subTitle" idx="1"/>
          </p:nvPr>
        </p:nvSpPr>
        <p:spPr>
          <a:xfrm>
            <a:off x="163075" y="1513734"/>
            <a:ext cx="8790244" cy="357259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1800" dirty="0"/>
              <a:t>Procedimiento de traducción → operacionalización</a:t>
            </a:r>
          </a:p>
          <a:p>
            <a:pPr marL="285750" lvl="0" indent="-285750" algn="l" rtl="0">
              <a:spcBef>
                <a:spcPts val="0"/>
              </a:spcBef>
              <a:spcAft>
                <a:spcPts val="1600"/>
              </a:spcAft>
              <a:buFont typeface="Arial" panose="020B0604020202020204" pitchFamily="34" charset="0"/>
              <a:buChar char="•"/>
            </a:pPr>
            <a:r>
              <a:rPr lang="es-ES" sz="1800" dirty="0"/>
              <a:t>Procedimiento de selección de sujetos → muestreo</a:t>
            </a:r>
          </a:p>
          <a:p>
            <a:pPr marL="285750" lvl="0" indent="-285750" algn="l" rtl="0">
              <a:spcBef>
                <a:spcPts val="0"/>
              </a:spcBef>
              <a:spcAft>
                <a:spcPts val="1600"/>
              </a:spcAft>
              <a:buFont typeface="Arial" panose="020B0604020202020204" pitchFamily="34" charset="0"/>
              <a:buChar char="•"/>
            </a:pPr>
            <a:r>
              <a:rPr lang="es-ES" sz="1800" dirty="0"/>
              <a:t> Procedimiento de análisis de información → estadística</a:t>
            </a:r>
          </a:p>
          <a:p>
            <a:pPr marL="285750" lvl="0" indent="-285750" algn="l" rtl="0">
              <a:spcBef>
                <a:spcPts val="0"/>
              </a:spcBef>
              <a:spcAft>
                <a:spcPts val="1600"/>
              </a:spcAft>
              <a:buFont typeface="Arial" panose="020B0604020202020204" pitchFamily="34" charset="0"/>
              <a:buChar char="•"/>
            </a:pPr>
            <a:r>
              <a:rPr lang="es-ES" sz="1800" dirty="0"/>
              <a:t>Procedimiento de validación → jueces, técnicas estadísticas</a:t>
            </a:r>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2021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077575" y="39125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2. ¿Qué es medir? ¿Por qué lo hacemos?</a:t>
            </a:r>
            <a:endParaRPr sz="2800" b="1" dirty="0"/>
          </a:p>
        </p:txBody>
      </p:sp>
      <p:sp>
        <p:nvSpPr>
          <p:cNvPr id="230" name="Google Shape;230;p34"/>
          <p:cNvSpPr txBox="1">
            <a:spLocks noGrp="1"/>
          </p:cNvSpPr>
          <p:nvPr>
            <p:ph type="subTitle" idx="1"/>
          </p:nvPr>
        </p:nvSpPr>
        <p:spPr>
          <a:xfrm>
            <a:off x="1791850" y="1354050"/>
            <a:ext cx="5961500" cy="356085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CL" sz="2400" dirty="0"/>
              <a:t>Medir es asignar </a:t>
            </a:r>
            <a:r>
              <a:rPr lang="es-CL" sz="2400" u="sng" dirty="0"/>
              <a:t>números</a:t>
            </a:r>
            <a:r>
              <a:rPr lang="es-CL" sz="2400" dirty="0"/>
              <a:t> a </a:t>
            </a:r>
            <a:r>
              <a:rPr lang="es-CL" sz="2400" u="sng" dirty="0"/>
              <a:t>propiedades </a:t>
            </a:r>
            <a:r>
              <a:rPr lang="es-CL" sz="2400" dirty="0"/>
              <a:t>de los </a:t>
            </a:r>
            <a:r>
              <a:rPr lang="es-CL" sz="2400" u="sng" dirty="0"/>
              <a:t>sujetos</a:t>
            </a:r>
            <a:r>
              <a:rPr lang="es-CL" sz="2400" dirty="0"/>
              <a:t> que definimos analíticamente</a:t>
            </a:r>
          </a:p>
          <a:p>
            <a:pPr marL="285750" lvl="0" indent="-285750" algn="l" rtl="0">
              <a:spcBef>
                <a:spcPts val="0"/>
              </a:spcBef>
              <a:spcAft>
                <a:spcPts val="1600"/>
              </a:spcAft>
              <a:buFont typeface="Arial" panose="020B0604020202020204" pitchFamily="34" charset="0"/>
              <a:buChar char="•"/>
            </a:pPr>
            <a:r>
              <a:rPr lang="es-CL" sz="2400" dirty="0"/>
              <a:t>Sentido de usar números: </a:t>
            </a:r>
          </a:p>
          <a:p>
            <a:pPr marL="742950" lvl="1" indent="-285750" algn="l">
              <a:spcBef>
                <a:spcPts val="0"/>
              </a:spcBef>
              <a:spcAft>
                <a:spcPts val="1600"/>
              </a:spcAft>
              <a:buFont typeface="Arial" panose="020B0604020202020204" pitchFamily="34" charset="0"/>
              <a:buChar char="•"/>
            </a:pPr>
            <a:r>
              <a:rPr lang="es-CL" sz="1800" dirty="0"/>
              <a:t>Simplicidad: ideas claras y unívocas</a:t>
            </a:r>
          </a:p>
          <a:p>
            <a:pPr marL="742950" lvl="1" indent="-285750" algn="l">
              <a:spcBef>
                <a:spcPts val="0"/>
              </a:spcBef>
              <a:spcAft>
                <a:spcPts val="1600"/>
              </a:spcAft>
              <a:buFont typeface="Arial" panose="020B0604020202020204" pitchFamily="34" charset="0"/>
              <a:buChar char="•"/>
            </a:pPr>
            <a:r>
              <a:rPr lang="es-CL" sz="1800" dirty="0"/>
              <a:t>Orden: unidimensional de menor a mayor a menor</a:t>
            </a:r>
          </a:p>
          <a:p>
            <a:pPr marL="742950" lvl="1" indent="-285750" algn="l">
              <a:spcBef>
                <a:spcPts val="0"/>
              </a:spcBef>
              <a:spcAft>
                <a:spcPts val="1600"/>
              </a:spcAft>
              <a:buFont typeface="Arial" panose="020B0604020202020204" pitchFamily="34" charset="0"/>
              <a:buChar char="•"/>
            </a:pPr>
            <a:r>
              <a:rPr lang="es-CL" sz="1800" dirty="0"/>
              <a:t>Distancia: tienen orden de distancia</a:t>
            </a:r>
          </a:p>
          <a:p>
            <a:pPr marL="285750" lvl="0" indent="-285750" algn="ctr" rtl="0">
              <a:spcBef>
                <a:spcPts val="0"/>
              </a:spcBef>
              <a:spcAft>
                <a:spcPts val="1600"/>
              </a:spcAft>
              <a:buFont typeface="Arial" panose="020B0604020202020204" pitchFamily="34" charset="0"/>
              <a:buChar char="•"/>
            </a:pPr>
            <a:endParaRPr dirty="0"/>
          </a:p>
        </p:txBody>
      </p:sp>
      <p:cxnSp>
        <p:nvCxnSpPr>
          <p:cNvPr id="231" name="Google Shape;231;p34"/>
          <p:cNvCxnSpPr/>
          <p:nvPr/>
        </p:nvCxnSpPr>
        <p:spPr>
          <a:xfrm>
            <a:off x="5247792" y="2703454"/>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60624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ECD535-9354-C930-F29A-D5BBFC62412F}"/>
              </a:ext>
            </a:extLst>
          </p:cNvPr>
          <p:cNvSpPr>
            <a:spLocks noGrp="1"/>
          </p:cNvSpPr>
          <p:nvPr>
            <p:ph type="title"/>
          </p:nvPr>
        </p:nvSpPr>
        <p:spPr>
          <a:xfrm>
            <a:off x="790575" y="520175"/>
            <a:ext cx="6856875" cy="1217700"/>
          </a:xfrm>
        </p:spPr>
        <p:txBody>
          <a:bodyPr/>
          <a:lstStyle/>
          <a:p>
            <a:r>
              <a:rPr lang="es-CL" dirty="0"/>
              <a:t>2.1. La estrategia analítica</a:t>
            </a:r>
          </a:p>
        </p:txBody>
      </p:sp>
      <p:sp>
        <p:nvSpPr>
          <p:cNvPr id="3" name="Subtítulo 2">
            <a:extLst>
              <a:ext uri="{FF2B5EF4-FFF2-40B4-BE49-F238E27FC236}">
                <a16:creationId xmlns:a16="http://schemas.microsoft.com/office/drawing/2014/main" id="{5CEADD97-2ABF-2CAE-2FF5-FFC43B1C6B1D}"/>
              </a:ext>
            </a:extLst>
          </p:cNvPr>
          <p:cNvSpPr>
            <a:spLocks noGrp="1"/>
          </p:cNvSpPr>
          <p:nvPr>
            <p:ph type="subTitle" idx="1"/>
          </p:nvPr>
        </p:nvSpPr>
        <p:spPr>
          <a:xfrm>
            <a:off x="130293" y="2924905"/>
            <a:ext cx="8572500" cy="2118875"/>
          </a:xfrm>
        </p:spPr>
        <p:txBody>
          <a:bodyPr/>
          <a:lstStyle/>
          <a:p>
            <a:pPr algn="l">
              <a:buFont typeface="Arial" panose="020B0604020202020204" pitchFamily="34" charset="0"/>
              <a:buChar char="•"/>
            </a:pPr>
            <a:r>
              <a:rPr lang="es-CL" sz="2400" dirty="0"/>
              <a:t>Medir es asignar números a propiedades de los sujetos que  definimos analíticamente → estrategia analítica </a:t>
            </a:r>
          </a:p>
          <a:p>
            <a:pPr lvl="1" algn="l">
              <a:buFont typeface="Arial" panose="020B0604020202020204" pitchFamily="34" charset="0"/>
              <a:buChar char="•"/>
            </a:pPr>
            <a:r>
              <a:rPr lang="es-CL" sz="2200" dirty="0"/>
              <a:t>¿Qué propiedades?</a:t>
            </a:r>
          </a:p>
          <a:p>
            <a:pPr algn="l">
              <a:buFont typeface="Arial" panose="020B0604020202020204" pitchFamily="34" charset="0"/>
              <a:buChar char="•"/>
            </a:pPr>
            <a:r>
              <a:rPr lang="es-ES" sz="2400" dirty="0"/>
              <a:t>Se asignan números a propiedades de los sujetos que son definidas  analíticamente mediante un </a:t>
            </a:r>
            <a:r>
              <a:rPr lang="es-ES" sz="2400" u="sng" dirty="0"/>
              <a:t>proceso de abstracción</a:t>
            </a:r>
            <a:endParaRPr lang="es-CL" sz="2400" u="sng" dirty="0"/>
          </a:p>
          <a:p>
            <a:endParaRPr lang="es-CL" dirty="0"/>
          </a:p>
        </p:txBody>
      </p:sp>
      <p:pic>
        <p:nvPicPr>
          <p:cNvPr id="5" name="Imagen 4">
            <a:extLst>
              <a:ext uri="{FF2B5EF4-FFF2-40B4-BE49-F238E27FC236}">
                <a16:creationId xmlns:a16="http://schemas.microsoft.com/office/drawing/2014/main" id="{1DD15F5A-0634-77BB-47AF-5607C211E039}"/>
              </a:ext>
            </a:extLst>
          </p:cNvPr>
          <p:cNvPicPr>
            <a:picLocks noChangeAspect="1"/>
          </p:cNvPicPr>
          <p:nvPr/>
        </p:nvPicPr>
        <p:blipFill rotWithShape="1">
          <a:blip r:embed="rId2"/>
          <a:srcRect l="7778" t="66111" r="13703" b="17593"/>
          <a:stretch/>
        </p:blipFill>
        <p:spPr>
          <a:xfrm>
            <a:off x="1190061" y="1885950"/>
            <a:ext cx="6057901" cy="838200"/>
          </a:xfrm>
          <a:prstGeom prst="rect">
            <a:avLst/>
          </a:prstGeom>
        </p:spPr>
      </p:pic>
    </p:spTree>
    <p:extLst>
      <p:ext uri="{BB962C8B-B14F-4D97-AF65-F5344CB8AC3E}">
        <p14:creationId xmlns:p14="http://schemas.microsoft.com/office/powerpoint/2010/main" val="772326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63075" y="1422400"/>
            <a:ext cx="8841695" cy="3663933"/>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dirty="0"/>
              <a:t>Propiedades/Variables tienen que  ser simples y distinguibles, para permitir que se aísle una parte de la complejidad mediante un número. </a:t>
            </a:r>
            <a:r>
              <a:rPr lang="es-ES" dirty="0" err="1"/>
              <a:t>E.g</a:t>
            </a:r>
            <a:r>
              <a:rPr lang="es-ES" dirty="0"/>
              <a:t>. Posición entorno a la legalización de la marihuana o el aborto.</a:t>
            </a:r>
          </a:p>
          <a:p>
            <a:pPr marL="285750" lvl="0" indent="-285750" algn="l" rtl="0">
              <a:spcBef>
                <a:spcPts val="0"/>
              </a:spcBef>
              <a:spcAft>
                <a:spcPts val="1600"/>
              </a:spcAft>
              <a:buFont typeface="Arial" panose="020B0604020202020204" pitchFamily="34" charset="0"/>
              <a:buChar char="•"/>
            </a:pPr>
            <a:r>
              <a:rPr lang="es-ES" dirty="0"/>
              <a:t>Datos obtenidos, también deben ser lo más simples posibles (Si/No)</a:t>
            </a:r>
          </a:p>
          <a:p>
            <a:pPr marL="285750" lvl="0" indent="-285750" algn="l" rtl="0">
              <a:spcBef>
                <a:spcPts val="0"/>
              </a:spcBef>
              <a:spcAft>
                <a:spcPts val="1600"/>
              </a:spcAft>
              <a:buFont typeface="Arial" panose="020B0604020202020204" pitchFamily="34" charset="0"/>
              <a:buChar char="•"/>
            </a:pPr>
            <a:r>
              <a:rPr lang="es-ES" dirty="0"/>
              <a:t>Supuesto: nada esencial se pierde en el proceso aunque </a:t>
            </a:r>
            <a:r>
              <a:rPr lang="es-ES" u="sng" dirty="0"/>
              <a:t>simplifiquemos la realidad </a:t>
            </a:r>
          </a:p>
          <a:p>
            <a:pPr marL="742950" lvl="1" indent="-285750" algn="l">
              <a:spcBef>
                <a:spcPts val="0"/>
              </a:spcBef>
              <a:spcAft>
                <a:spcPts val="1600"/>
              </a:spcAft>
              <a:buFont typeface="Arial" panose="020B0604020202020204" pitchFamily="34" charset="0"/>
              <a:buChar char="•"/>
            </a:pPr>
            <a:r>
              <a:rPr lang="es-ES" u="sng" dirty="0"/>
              <a:t>estadística</a:t>
            </a:r>
            <a:r>
              <a:rPr lang="es-ES" dirty="0"/>
              <a:t> permitiría </a:t>
            </a:r>
            <a:r>
              <a:rPr lang="es-ES" u="sng" dirty="0"/>
              <a:t>reconstruir la complejidad  perdida</a:t>
            </a:r>
            <a:endParaRPr lang="es-ES" dirty="0"/>
          </a:p>
          <a:p>
            <a:pPr marL="285750" lvl="0" indent="-285750" algn="l" rtl="0">
              <a:spcBef>
                <a:spcPts val="0"/>
              </a:spcBef>
              <a:spcAft>
                <a:spcPts val="1600"/>
              </a:spcAft>
              <a:buFont typeface="Arial" panose="020B0604020202020204" pitchFamily="34" charset="0"/>
              <a:buChar char="•"/>
            </a:pPr>
            <a:r>
              <a:rPr lang="es-ES" dirty="0"/>
              <a:t>Sin embargo, inevitablemente </a:t>
            </a:r>
            <a:r>
              <a:rPr lang="es-ES" u="sng" dirty="0"/>
              <a:t>se pierde la perspectiva global de los sujetos</a:t>
            </a:r>
          </a:p>
          <a:p>
            <a:pPr marL="285750" lvl="0" indent="-285750" algn="l" rtl="0">
              <a:spcBef>
                <a:spcPts val="0"/>
              </a:spcBef>
              <a:spcAft>
                <a:spcPts val="1600"/>
              </a:spcAft>
              <a:buFont typeface="Arial" panose="020B0604020202020204" pitchFamily="34" charset="0"/>
              <a:buChar char="•"/>
            </a:pPr>
            <a:r>
              <a:rPr lang="es-ES" dirty="0"/>
              <a:t>En este contexto, la operación teórica se vuelve clave, en tanto medimos </a:t>
            </a:r>
            <a:r>
              <a:rPr lang="es-ES" u="sng" dirty="0"/>
              <a:t>constructos</a:t>
            </a:r>
          </a:p>
          <a:p>
            <a:pPr marL="285750" lvl="0" indent="-285750" algn="l" rtl="0">
              <a:spcBef>
                <a:spcPts val="0"/>
              </a:spcBef>
              <a:spcAft>
                <a:spcPts val="1600"/>
              </a:spcAft>
              <a:buFont typeface="Arial" panose="020B0604020202020204" pitchFamily="34" charset="0"/>
              <a:buChar char="•"/>
            </a:pPr>
            <a:endParaRPr lang="es-ES" dirty="0"/>
          </a:p>
        </p:txBody>
      </p:sp>
      <p:cxnSp>
        <p:nvCxnSpPr>
          <p:cNvPr id="231" name="Google Shape;231;p34"/>
          <p:cNvCxnSpPr/>
          <p:nvPr/>
        </p:nvCxnSpPr>
        <p:spPr>
          <a:xfrm>
            <a:off x="5290727" y="2142772"/>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29;p34">
            <a:extLst>
              <a:ext uri="{FF2B5EF4-FFF2-40B4-BE49-F238E27FC236}">
                <a16:creationId xmlns:a16="http://schemas.microsoft.com/office/drawing/2014/main" id="{729CB643-162B-6620-A0C8-665EF6CC63C4}"/>
              </a:ext>
            </a:extLst>
          </p:cNvPr>
          <p:cNvSpPr txBox="1">
            <a:spLocks noGrp="1"/>
          </p:cNvSpPr>
          <p:nvPr>
            <p:ph type="title"/>
          </p:nvPr>
        </p:nvSpPr>
        <p:spPr>
          <a:xfrm>
            <a:off x="275286" y="448212"/>
            <a:ext cx="7945647" cy="9168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Consecuencias </a:t>
            </a:r>
            <a:r>
              <a:rPr lang="en" sz="2800" dirty="0"/>
              <a:t>de </a:t>
            </a:r>
            <a:r>
              <a:rPr lang="en" sz="2800" b="1" u="sng" dirty="0"/>
              <a:t>reducción</a:t>
            </a:r>
            <a:r>
              <a:rPr lang="en" sz="2800" dirty="0"/>
              <a:t> cuantativa</a:t>
            </a:r>
            <a:endParaRPr sz="2800" dirty="0"/>
          </a:p>
        </p:txBody>
      </p:sp>
    </p:spTree>
    <p:extLst>
      <p:ext uri="{BB962C8B-B14F-4D97-AF65-F5344CB8AC3E}">
        <p14:creationId xmlns:p14="http://schemas.microsoft.com/office/powerpoint/2010/main" val="27350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31704" y="850430"/>
            <a:ext cx="8849222" cy="4235904"/>
          </a:xfrm>
          <a:prstGeom prst="rect">
            <a:avLst/>
          </a:prstGeom>
        </p:spPr>
        <p:txBody>
          <a:bodyPr spcFirstLastPara="1" wrap="square" lIns="91425" tIns="91425" rIns="91425" bIns="91425" anchor="t" anchorCtr="0">
            <a:noAutofit/>
          </a:bodyPr>
          <a:lstStyle/>
          <a:p>
            <a:pPr marL="285750" lvl="0" indent="-285750" rtl="0">
              <a:spcBef>
                <a:spcPts val="0"/>
              </a:spcBef>
              <a:spcAft>
                <a:spcPts val="1600"/>
              </a:spcAft>
              <a:buFont typeface="Arial" panose="020B0604020202020204" pitchFamily="34" charset="0"/>
              <a:buChar char="•"/>
            </a:pPr>
            <a:r>
              <a:rPr lang="es-ES" sz="1800" dirty="0"/>
              <a:t>La estrategia analítica tiene su raíz en el tipo de análisis estadístico que es posible realizar para nuestras variables, y que usa como base la </a:t>
            </a:r>
            <a:r>
              <a:rPr lang="es-ES" sz="1800" b="1" dirty="0"/>
              <a:t>‘matriz de datos’</a:t>
            </a:r>
          </a:p>
        </p:txBody>
      </p:sp>
      <p:cxnSp>
        <p:nvCxnSpPr>
          <p:cNvPr id="231" name="Google Shape;231;p34"/>
          <p:cNvCxnSpPr/>
          <p:nvPr/>
        </p:nvCxnSpPr>
        <p:spPr>
          <a:xfrm>
            <a:off x="5290727" y="2142772"/>
            <a:ext cx="1016700" cy="0"/>
          </a:xfrm>
          <a:prstGeom prst="straightConnector1">
            <a:avLst/>
          </a:prstGeom>
          <a:noFill/>
          <a:ln w="38100" cap="flat" cmpd="sng">
            <a:solidFill>
              <a:schemeClr val="lt2"/>
            </a:solidFill>
            <a:prstDash val="solid"/>
            <a:round/>
            <a:headEnd type="none" w="med" len="med"/>
            <a:tailEnd type="none" w="med" len="med"/>
          </a:ln>
        </p:spPr>
      </p:cxnSp>
      <p:pic>
        <p:nvPicPr>
          <p:cNvPr id="6" name="Imagen 5">
            <a:extLst>
              <a:ext uri="{FF2B5EF4-FFF2-40B4-BE49-F238E27FC236}">
                <a16:creationId xmlns:a16="http://schemas.microsoft.com/office/drawing/2014/main" id="{D7AF19E5-9977-467E-BE2F-F7A6655E56E1}"/>
              </a:ext>
            </a:extLst>
          </p:cNvPr>
          <p:cNvPicPr>
            <a:picLocks noChangeAspect="1"/>
          </p:cNvPicPr>
          <p:nvPr/>
        </p:nvPicPr>
        <p:blipFill rotWithShape="1">
          <a:blip r:embed="rId3"/>
          <a:srcRect l="22785" t="30581" r="18298" b="41107"/>
          <a:stretch/>
        </p:blipFill>
        <p:spPr>
          <a:xfrm>
            <a:off x="1483309" y="1569155"/>
            <a:ext cx="6013897" cy="1926638"/>
          </a:xfrm>
          <a:prstGeom prst="rect">
            <a:avLst/>
          </a:prstGeom>
        </p:spPr>
      </p:pic>
      <p:sp>
        <p:nvSpPr>
          <p:cNvPr id="8" name="CuadroTexto 7">
            <a:extLst>
              <a:ext uri="{FF2B5EF4-FFF2-40B4-BE49-F238E27FC236}">
                <a16:creationId xmlns:a16="http://schemas.microsoft.com/office/drawing/2014/main" id="{EFA7579D-72A4-9778-0FF4-018BA1C901DE}"/>
              </a:ext>
            </a:extLst>
          </p:cNvPr>
          <p:cNvSpPr txBox="1"/>
          <p:nvPr/>
        </p:nvSpPr>
        <p:spPr>
          <a:xfrm>
            <a:off x="163075" y="3849959"/>
            <a:ext cx="8461022" cy="646331"/>
          </a:xfrm>
          <a:prstGeom prst="rect">
            <a:avLst/>
          </a:prstGeom>
          <a:noFill/>
        </p:spPr>
        <p:txBody>
          <a:bodyPr wrap="square">
            <a:spAutoFit/>
          </a:bodyPr>
          <a:lstStyle/>
          <a:p>
            <a:pPr marL="285750" indent="-285750" algn="ctr">
              <a:spcAft>
                <a:spcPts val="1600"/>
              </a:spcAft>
              <a:buClr>
                <a:schemeClr val="dk1"/>
              </a:buClr>
              <a:buSzPts val="1400"/>
              <a:buFont typeface="Arial" panose="020B0604020202020204" pitchFamily="34" charset="0"/>
              <a:buChar char="•"/>
            </a:pPr>
            <a:r>
              <a:rPr lang="es-ES" sz="1800" dirty="0">
                <a:solidFill>
                  <a:schemeClr val="dk1"/>
                </a:solidFill>
                <a:latin typeface="Catamaran"/>
                <a:cs typeface="Catamaran"/>
                <a:sym typeface="Catamaran"/>
              </a:rPr>
              <a:t>La matriz permite relacionar muchas propiedades de los mismos objetos/sujetos al mismo tiempo, y aplicar técnicas estadísticas al  estudio de los hechos sociales.</a:t>
            </a:r>
            <a:endParaRPr lang="es-CL" sz="1800" dirty="0">
              <a:solidFill>
                <a:schemeClr val="dk1"/>
              </a:solidFill>
              <a:latin typeface="Catamaran"/>
              <a:cs typeface="Catamaran"/>
              <a:sym typeface="Catamaran"/>
            </a:endParaRPr>
          </a:p>
        </p:txBody>
      </p:sp>
    </p:spTree>
    <p:extLst>
      <p:ext uri="{BB962C8B-B14F-4D97-AF65-F5344CB8AC3E}">
        <p14:creationId xmlns:p14="http://schemas.microsoft.com/office/powerpoint/2010/main" val="3241481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077575" y="39125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2.2. Teorías de la medición</a:t>
            </a:r>
            <a:endParaRPr sz="2800" b="1" dirty="0"/>
          </a:p>
        </p:txBody>
      </p:sp>
      <p:sp>
        <p:nvSpPr>
          <p:cNvPr id="230" name="Google Shape;230;p34"/>
          <p:cNvSpPr txBox="1">
            <a:spLocks noGrp="1"/>
          </p:cNvSpPr>
          <p:nvPr>
            <p:ph type="subTitle" idx="1"/>
          </p:nvPr>
        </p:nvSpPr>
        <p:spPr>
          <a:xfrm>
            <a:off x="670716" y="1233050"/>
            <a:ext cx="5961500" cy="3560850"/>
          </a:xfrm>
          <a:prstGeom prst="rect">
            <a:avLst/>
          </a:prstGeom>
        </p:spPr>
        <p:txBody>
          <a:bodyPr spcFirstLastPara="1" wrap="square" lIns="91425" tIns="91425" rIns="91425" bIns="91425" anchor="t" anchorCtr="0">
            <a:noAutofit/>
          </a:bodyPr>
          <a:lstStyle/>
          <a:p>
            <a:pPr marL="342900" lvl="0" indent="-342900" algn="l" rtl="0">
              <a:spcBef>
                <a:spcPts val="0"/>
              </a:spcBef>
              <a:spcAft>
                <a:spcPts val="1600"/>
              </a:spcAft>
              <a:buFont typeface="+mj-lt"/>
              <a:buAutoNum type="arabicPeriod"/>
            </a:pPr>
            <a:r>
              <a:rPr lang="es-ES" b="1" dirty="0"/>
              <a:t>Medición ordinaria: </a:t>
            </a:r>
            <a:r>
              <a:rPr lang="es-ES" dirty="0"/>
              <a:t>Contar propiedades discretas: cuantos objetos hay del tipo contado - CANTIDAD</a:t>
            </a:r>
          </a:p>
          <a:p>
            <a:pPr marL="342900" indent="-342900" algn="l">
              <a:spcAft>
                <a:spcPts val="1600"/>
              </a:spcAft>
              <a:buFont typeface="+mj-lt"/>
              <a:buAutoNum type="arabicPeriod"/>
            </a:pPr>
            <a:r>
              <a:rPr lang="es-ES" b="1" dirty="0"/>
              <a:t>Medición fundamental: </a:t>
            </a:r>
            <a:r>
              <a:rPr lang="es-ES" dirty="0"/>
              <a:t>Teoría clásica de la Medición (Campbell) - MAGNITUD</a:t>
            </a:r>
          </a:p>
          <a:p>
            <a:pPr marL="285750" lvl="0" indent="-285750" algn="l" rtl="0">
              <a:spcBef>
                <a:spcPts val="0"/>
              </a:spcBef>
              <a:spcAft>
                <a:spcPts val="1600"/>
              </a:spcAft>
              <a:buFont typeface="Arial" panose="020B0604020202020204" pitchFamily="34" charset="0"/>
              <a:buChar char="•"/>
            </a:pPr>
            <a:r>
              <a:rPr lang="es-ES" dirty="0"/>
              <a:t>Medir es </a:t>
            </a:r>
            <a:r>
              <a:rPr lang="es-ES" dirty="0">
                <a:sym typeface="Wingdings" panose="05000000000000000000" pitchFamily="2" charset="2"/>
              </a:rPr>
              <a:t> asignar números en función del número de </a:t>
            </a:r>
            <a:r>
              <a:rPr lang="es-ES" b="1" dirty="0">
                <a:sym typeface="Wingdings" panose="05000000000000000000" pitchFamily="2" charset="2"/>
              </a:rPr>
              <a:t>veces que cabe</a:t>
            </a:r>
            <a:r>
              <a:rPr lang="es-ES" dirty="0">
                <a:sym typeface="Wingdings" panose="05000000000000000000" pitchFamily="2" charset="2"/>
              </a:rPr>
              <a:t> una </a:t>
            </a:r>
            <a:r>
              <a:rPr lang="es-ES" b="1" dirty="0">
                <a:sym typeface="Wingdings" panose="05000000000000000000" pitchFamily="2" charset="2"/>
              </a:rPr>
              <a:t>unidad de medida </a:t>
            </a:r>
            <a:r>
              <a:rPr lang="es-ES" dirty="0">
                <a:sym typeface="Wingdings" panose="05000000000000000000" pitchFamily="2" charset="2"/>
              </a:rPr>
              <a:t>en el </a:t>
            </a:r>
            <a:r>
              <a:rPr lang="es-ES" b="1" dirty="0">
                <a:sym typeface="Wingdings" panose="05000000000000000000" pitchFamily="2" charset="2"/>
              </a:rPr>
              <a:t>objeto</a:t>
            </a:r>
            <a:r>
              <a:rPr lang="es-ES" dirty="0">
                <a:sym typeface="Wingdings" panose="05000000000000000000" pitchFamily="2" charset="2"/>
              </a:rPr>
              <a:t> que se quiere medir (la regla)</a:t>
            </a:r>
          </a:p>
          <a:p>
            <a:pPr marL="285750" lvl="0" indent="-285750" algn="l" rtl="0">
              <a:spcBef>
                <a:spcPts val="0"/>
              </a:spcBef>
              <a:spcAft>
                <a:spcPts val="1600"/>
              </a:spcAft>
              <a:buFont typeface="Arial" panose="020B0604020202020204" pitchFamily="34" charset="0"/>
              <a:buChar char="•"/>
            </a:pPr>
            <a:r>
              <a:rPr lang="es-ES" dirty="0">
                <a:sym typeface="Wingdings" panose="05000000000000000000" pitchFamily="2" charset="2"/>
              </a:rPr>
              <a:t>Implica: </a:t>
            </a:r>
          </a:p>
          <a:p>
            <a:pPr marL="742950" lvl="1" indent="-285750" algn="l">
              <a:spcBef>
                <a:spcPts val="0"/>
              </a:spcBef>
              <a:spcAft>
                <a:spcPts val="1600"/>
              </a:spcAft>
              <a:buFont typeface="Arial" panose="020B0604020202020204" pitchFamily="34" charset="0"/>
              <a:buChar char="•"/>
            </a:pPr>
            <a:r>
              <a:rPr lang="es-ES" u="sng" dirty="0">
                <a:sym typeface="Wingdings" panose="05000000000000000000" pitchFamily="2" charset="2"/>
              </a:rPr>
              <a:t>Arbitrariedad</a:t>
            </a:r>
            <a:r>
              <a:rPr lang="es-ES" dirty="0">
                <a:sym typeface="Wingdings" panose="05000000000000000000" pitchFamily="2" charset="2"/>
              </a:rPr>
              <a:t> en la selección de unidad de medida</a:t>
            </a:r>
          </a:p>
          <a:p>
            <a:pPr marL="742950" lvl="1" indent="-285750" algn="l">
              <a:spcBef>
                <a:spcPts val="0"/>
              </a:spcBef>
              <a:spcAft>
                <a:spcPts val="1600"/>
              </a:spcAft>
              <a:buFont typeface="Arial" panose="020B0604020202020204" pitchFamily="34" charset="0"/>
              <a:buChar char="•"/>
            </a:pPr>
            <a:r>
              <a:rPr lang="es-ES" u="sng" dirty="0">
                <a:sym typeface="Wingdings" panose="05000000000000000000" pitchFamily="2" charset="2"/>
              </a:rPr>
              <a:t>Baja aplicabilidad </a:t>
            </a:r>
            <a:r>
              <a:rPr lang="es-ES" dirty="0">
                <a:sym typeface="Wingdings" panose="05000000000000000000" pitchFamily="2" charset="2"/>
              </a:rPr>
              <a:t>en ciencias sociales </a:t>
            </a:r>
            <a:endParaRPr dirty="0"/>
          </a:p>
        </p:txBody>
      </p:sp>
      <p:pic>
        <p:nvPicPr>
          <p:cNvPr id="3" name="Imagen 2">
            <a:extLst>
              <a:ext uri="{FF2B5EF4-FFF2-40B4-BE49-F238E27FC236}">
                <a16:creationId xmlns:a16="http://schemas.microsoft.com/office/drawing/2014/main" id="{21CA0FFE-785A-DA11-A31D-A175096D736D}"/>
              </a:ext>
            </a:extLst>
          </p:cNvPr>
          <p:cNvPicPr>
            <a:picLocks noChangeAspect="1"/>
          </p:cNvPicPr>
          <p:nvPr/>
        </p:nvPicPr>
        <p:blipFill rotWithShape="1">
          <a:blip r:embed="rId3"/>
          <a:srcRect l="35052" t="1754" r="33153" b="2478"/>
          <a:stretch/>
        </p:blipFill>
        <p:spPr>
          <a:xfrm>
            <a:off x="34548" y="41902"/>
            <a:ext cx="504237" cy="4925717"/>
          </a:xfrm>
          <a:prstGeom prst="rect">
            <a:avLst/>
          </a:prstGeom>
        </p:spPr>
      </p:pic>
    </p:spTree>
    <p:extLst>
      <p:ext uri="{BB962C8B-B14F-4D97-AF65-F5344CB8AC3E}">
        <p14:creationId xmlns:p14="http://schemas.microsoft.com/office/powerpoint/2010/main" val="1902858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230A6DF-C45D-ED2F-91E8-8480EE5F77D5}"/>
              </a:ext>
            </a:extLst>
          </p:cNvPr>
          <p:cNvPicPr>
            <a:picLocks noChangeAspect="1"/>
          </p:cNvPicPr>
          <p:nvPr/>
        </p:nvPicPr>
        <p:blipFill>
          <a:blip r:embed="rId2"/>
          <a:stretch>
            <a:fillRect/>
          </a:stretch>
        </p:blipFill>
        <p:spPr>
          <a:xfrm>
            <a:off x="-1" y="326001"/>
            <a:ext cx="6607535" cy="4171006"/>
          </a:xfrm>
          <a:prstGeom prst="rect">
            <a:avLst/>
          </a:prstGeom>
        </p:spPr>
      </p:pic>
      <p:sp>
        <p:nvSpPr>
          <p:cNvPr id="6" name="CuadroTexto 5">
            <a:extLst>
              <a:ext uri="{FF2B5EF4-FFF2-40B4-BE49-F238E27FC236}">
                <a16:creationId xmlns:a16="http://schemas.microsoft.com/office/drawing/2014/main" id="{6397C2DD-EA86-853E-8F6F-8FEC1B603482}"/>
              </a:ext>
            </a:extLst>
          </p:cNvPr>
          <p:cNvSpPr txBox="1"/>
          <p:nvPr/>
        </p:nvSpPr>
        <p:spPr>
          <a:xfrm>
            <a:off x="6531996" y="1864582"/>
            <a:ext cx="2433099" cy="1600438"/>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Catamaran" panose="020B0604020202020204" charset="0"/>
                <a:cs typeface="Catamaran" panose="020B0604020202020204" charset="0"/>
              </a:rPr>
              <a:t>Medición ordinaria: cantidades para variables discretas</a:t>
            </a:r>
          </a:p>
          <a:p>
            <a:endParaRPr lang="es-CL" dirty="0">
              <a:latin typeface="Catamaran" panose="020B0604020202020204" charset="0"/>
              <a:cs typeface="Catamaran" panose="020B0604020202020204" charset="0"/>
            </a:endParaRPr>
          </a:p>
          <a:p>
            <a:pPr marL="285750" indent="-285750">
              <a:buFont typeface="Arial" panose="020B0604020202020204" pitchFamily="34" charset="0"/>
              <a:buChar char="•"/>
            </a:pPr>
            <a:r>
              <a:rPr lang="es-CL" dirty="0">
                <a:latin typeface="Catamaran" panose="020B0604020202020204" charset="0"/>
                <a:cs typeface="Catamaran" panose="020B0604020202020204" charset="0"/>
              </a:rPr>
              <a:t>Medición fundamental: magnitudes para variables continuas</a:t>
            </a:r>
          </a:p>
        </p:txBody>
      </p:sp>
    </p:spTree>
    <p:extLst>
      <p:ext uri="{BB962C8B-B14F-4D97-AF65-F5344CB8AC3E}">
        <p14:creationId xmlns:p14="http://schemas.microsoft.com/office/powerpoint/2010/main" val="131919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C0541-AD5D-7052-C9AC-F678FD30717F}"/>
              </a:ext>
            </a:extLst>
          </p:cNvPr>
          <p:cNvSpPr>
            <a:spLocks noGrp="1"/>
          </p:cNvSpPr>
          <p:nvPr>
            <p:ph type="title"/>
          </p:nvPr>
        </p:nvSpPr>
        <p:spPr/>
        <p:txBody>
          <a:bodyPr/>
          <a:lstStyle/>
          <a:p>
            <a:endParaRPr lang="es-ES"/>
          </a:p>
        </p:txBody>
      </p:sp>
      <p:sp>
        <p:nvSpPr>
          <p:cNvPr id="3" name="Subtítulo 2">
            <a:extLst>
              <a:ext uri="{FF2B5EF4-FFF2-40B4-BE49-F238E27FC236}">
                <a16:creationId xmlns:a16="http://schemas.microsoft.com/office/drawing/2014/main" id="{7A24665B-6BD6-E34D-073E-EDC207FE0AEF}"/>
              </a:ext>
            </a:extLst>
          </p:cNvPr>
          <p:cNvSpPr>
            <a:spLocks noGrp="1"/>
          </p:cNvSpPr>
          <p:nvPr>
            <p:ph type="subTitle" idx="1"/>
          </p:nvPr>
        </p:nvSpPr>
        <p:spPr/>
        <p:txBody>
          <a:bodyPr/>
          <a:lstStyle/>
          <a:p>
            <a:endParaRPr lang="es-ES"/>
          </a:p>
        </p:txBody>
      </p:sp>
      <p:pic>
        <p:nvPicPr>
          <p:cNvPr id="5" name="Imagen 4">
            <a:extLst>
              <a:ext uri="{FF2B5EF4-FFF2-40B4-BE49-F238E27FC236}">
                <a16:creationId xmlns:a16="http://schemas.microsoft.com/office/drawing/2014/main" id="{56C3DA2F-B00E-6AA8-327C-464A26E6B935}"/>
              </a:ext>
            </a:extLst>
          </p:cNvPr>
          <p:cNvPicPr>
            <a:picLocks noChangeAspect="1"/>
          </p:cNvPicPr>
          <p:nvPr/>
        </p:nvPicPr>
        <p:blipFill rotWithShape="1">
          <a:blip r:embed="rId2"/>
          <a:srcRect l="17322" t="11559" b="16159"/>
          <a:stretch/>
        </p:blipFill>
        <p:spPr>
          <a:xfrm>
            <a:off x="1064919" y="97837"/>
            <a:ext cx="6378810" cy="3717808"/>
          </a:xfrm>
          <a:prstGeom prst="rect">
            <a:avLst/>
          </a:prstGeom>
        </p:spPr>
      </p:pic>
      <p:pic>
        <p:nvPicPr>
          <p:cNvPr id="7" name="Imagen 6">
            <a:extLst>
              <a:ext uri="{FF2B5EF4-FFF2-40B4-BE49-F238E27FC236}">
                <a16:creationId xmlns:a16="http://schemas.microsoft.com/office/drawing/2014/main" id="{81228D38-7E1F-09FE-8394-0C0F0B4C7645}"/>
              </a:ext>
            </a:extLst>
          </p:cNvPr>
          <p:cNvPicPr>
            <a:picLocks noChangeAspect="1"/>
          </p:cNvPicPr>
          <p:nvPr/>
        </p:nvPicPr>
        <p:blipFill rotWithShape="1">
          <a:blip r:embed="rId3"/>
          <a:srcRect l="17322" t="33509" b="25404"/>
          <a:stretch/>
        </p:blipFill>
        <p:spPr>
          <a:xfrm>
            <a:off x="1064919" y="2758979"/>
            <a:ext cx="6378811" cy="2113332"/>
          </a:xfrm>
          <a:prstGeom prst="rect">
            <a:avLst/>
          </a:prstGeom>
        </p:spPr>
      </p:pic>
    </p:spTree>
    <p:extLst>
      <p:ext uri="{BB962C8B-B14F-4D97-AF65-F5344CB8AC3E}">
        <p14:creationId xmlns:p14="http://schemas.microsoft.com/office/powerpoint/2010/main" val="3370830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EB514-E687-FE04-FBC3-66C8C724537E}"/>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683827A7-D412-AF33-37C7-C864E307BB6B}"/>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FBABB480-3D6A-1E13-4E19-D03D5A637D2B}"/>
              </a:ext>
            </a:extLst>
          </p:cNvPr>
          <p:cNvPicPr>
            <a:picLocks noChangeAspect="1"/>
          </p:cNvPicPr>
          <p:nvPr/>
        </p:nvPicPr>
        <p:blipFill rotWithShape="1">
          <a:blip r:embed="rId2"/>
          <a:srcRect l="33222" t="12949" r="34198" b="55205"/>
          <a:stretch/>
        </p:blipFill>
        <p:spPr>
          <a:xfrm>
            <a:off x="0" y="0"/>
            <a:ext cx="7893097" cy="5143500"/>
          </a:xfrm>
          <a:prstGeom prst="rect">
            <a:avLst/>
          </a:prstGeom>
        </p:spPr>
      </p:pic>
      <p:sp>
        <p:nvSpPr>
          <p:cNvPr id="4" name="CuadroTexto 3">
            <a:extLst>
              <a:ext uri="{FF2B5EF4-FFF2-40B4-BE49-F238E27FC236}">
                <a16:creationId xmlns:a16="http://schemas.microsoft.com/office/drawing/2014/main" id="{6DA1772C-41C8-50CC-7B21-4CE969E98943}"/>
              </a:ext>
            </a:extLst>
          </p:cNvPr>
          <p:cNvSpPr txBox="1"/>
          <p:nvPr/>
        </p:nvSpPr>
        <p:spPr>
          <a:xfrm>
            <a:off x="7770232" y="1983722"/>
            <a:ext cx="1373767" cy="2308324"/>
          </a:xfrm>
          <a:prstGeom prst="rect">
            <a:avLst/>
          </a:prstGeom>
          <a:noFill/>
        </p:spPr>
        <p:txBody>
          <a:bodyPr wrap="square" rtlCol="0">
            <a:spAutoFit/>
          </a:bodyPr>
          <a:lstStyle/>
          <a:p>
            <a:r>
              <a:rPr lang="es-CL" sz="2400" dirty="0">
                <a:latin typeface="Catamaran" panose="020B0604020202020204" charset="0"/>
                <a:cs typeface="Catamaran" panose="020B0604020202020204" charset="0"/>
              </a:rPr>
              <a:t>¿Qué teoría de la medición hay detrás?</a:t>
            </a:r>
          </a:p>
        </p:txBody>
      </p:sp>
    </p:spTree>
    <p:extLst>
      <p:ext uri="{BB962C8B-B14F-4D97-AF65-F5344CB8AC3E}">
        <p14:creationId xmlns:p14="http://schemas.microsoft.com/office/powerpoint/2010/main" val="3639838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Sintesis sesión anterior</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
        <p:nvSpPr>
          <p:cNvPr id="3" name="Subtítulo 2">
            <a:extLst>
              <a:ext uri="{FF2B5EF4-FFF2-40B4-BE49-F238E27FC236}">
                <a16:creationId xmlns:a16="http://schemas.microsoft.com/office/drawing/2014/main" id="{A8206AF3-52F9-8320-A0B0-7C8113064D20}"/>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79700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418367" y="620889"/>
            <a:ext cx="8676713" cy="39097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s-ES" b="1" dirty="0"/>
              <a:t>Teoría representacional de la medición (Stanley Stevens, 1946)</a:t>
            </a:r>
          </a:p>
          <a:p>
            <a:pPr marL="285750" lvl="0" indent="-285750" algn="l">
              <a:spcAft>
                <a:spcPts val="1600"/>
              </a:spcAft>
              <a:buFont typeface="Arial" panose="020B0604020202020204" pitchFamily="34" charset="0"/>
              <a:buChar char="•"/>
            </a:pPr>
            <a:r>
              <a:rPr lang="es-ES" dirty="0"/>
              <a:t>Medir es </a:t>
            </a:r>
            <a:r>
              <a:rPr lang="es-ES" dirty="0">
                <a:sym typeface="Wingdings" panose="05000000000000000000" pitchFamily="2" charset="2"/>
              </a:rPr>
              <a:t>  una </a:t>
            </a:r>
            <a:r>
              <a:rPr lang="es-ES" b="1" u="sng" dirty="0">
                <a:sym typeface="Wingdings" panose="05000000000000000000" pitchFamily="2" charset="2"/>
              </a:rPr>
              <a:t>representación arbitraría </a:t>
            </a:r>
            <a:r>
              <a:rPr lang="es-ES" dirty="0">
                <a:sym typeface="Wingdings" panose="05000000000000000000" pitchFamily="2" charset="2"/>
              </a:rPr>
              <a:t>de relaciones entre propiedades.  </a:t>
            </a:r>
          </a:p>
          <a:p>
            <a:pPr marL="285750" lvl="0" indent="-285750" algn="l">
              <a:spcAft>
                <a:spcPts val="1600"/>
              </a:spcAft>
              <a:buFont typeface="Arial" panose="020B0604020202020204" pitchFamily="34" charset="0"/>
              <a:buChar char="•"/>
            </a:pPr>
            <a:r>
              <a:rPr lang="es-ES" dirty="0">
                <a:sym typeface="Wingdings" panose="05000000000000000000" pitchFamily="2" charset="2"/>
              </a:rPr>
              <a:t>Mediante una regla que tiene significados específicos según lo que se esté observando. El 1 y el 2 puede ser hombre/mujer o apruebo/rechazo.</a:t>
            </a:r>
          </a:p>
          <a:p>
            <a:pPr marL="285750" lvl="0" indent="-285750" algn="l">
              <a:spcAft>
                <a:spcPts val="1600"/>
              </a:spcAft>
              <a:buFont typeface="Arial" panose="020B0604020202020204" pitchFamily="34" charset="0"/>
              <a:buChar char="•"/>
            </a:pPr>
            <a:r>
              <a:rPr lang="es-ES" dirty="0">
                <a:sym typeface="Wingdings" panose="05000000000000000000" pitchFamily="2" charset="2"/>
              </a:rPr>
              <a:t>Se opera por  ‘reglas de asignación’ y se establecen diferentes ‘niveles de medida’: </a:t>
            </a:r>
          </a:p>
          <a:p>
            <a:pPr marL="742950" lvl="1" indent="-285750" algn="l">
              <a:spcBef>
                <a:spcPts val="0"/>
              </a:spcBef>
              <a:spcAft>
                <a:spcPts val="1600"/>
              </a:spcAft>
              <a:buFont typeface="Arial" panose="020B0604020202020204" pitchFamily="34" charset="0"/>
              <a:buChar char="•"/>
            </a:pPr>
            <a:r>
              <a:rPr lang="es-ES" dirty="0">
                <a:sym typeface="Wingdings" panose="05000000000000000000" pitchFamily="2" charset="2"/>
              </a:rPr>
              <a:t>Nominal (distinción)</a:t>
            </a:r>
          </a:p>
          <a:p>
            <a:pPr marL="742950" lvl="1" indent="-285750" algn="l">
              <a:spcBef>
                <a:spcPts val="0"/>
              </a:spcBef>
              <a:spcAft>
                <a:spcPts val="1600"/>
              </a:spcAft>
              <a:buFont typeface="Arial" panose="020B0604020202020204" pitchFamily="34" charset="0"/>
              <a:buChar char="•"/>
            </a:pPr>
            <a:r>
              <a:rPr lang="es-ES" dirty="0">
                <a:sym typeface="Wingdings" panose="05000000000000000000" pitchFamily="2" charset="2"/>
              </a:rPr>
              <a:t>Ordinal (orden)</a:t>
            </a:r>
          </a:p>
          <a:p>
            <a:pPr marL="742950" lvl="1" indent="-285750" algn="l">
              <a:spcBef>
                <a:spcPts val="0"/>
              </a:spcBef>
              <a:spcAft>
                <a:spcPts val="1600"/>
              </a:spcAft>
              <a:buFont typeface="Arial" panose="020B0604020202020204" pitchFamily="34" charset="0"/>
              <a:buChar char="•"/>
            </a:pPr>
            <a:r>
              <a:rPr lang="es-ES" dirty="0" err="1">
                <a:sym typeface="Wingdings" panose="05000000000000000000" pitchFamily="2" charset="2"/>
              </a:rPr>
              <a:t>Intervalar</a:t>
            </a:r>
            <a:r>
              <a:rPr lang="es-ES" dirty="0">
                <a:sym typeface="Wingdings" panose="05000000000000000000" pitchFamily="2" charset="2"/>
              </a:rPr>
              <a:t> (distancia)</a:t>
            </a:r>
          </a:p>
          <a:p>
            <a:pPr marL="742950" lvl="1" indent="-285750" algn="l">
              <a:spcBef>
                <a:spcPts val="0"/>
              </a:spcBef>
              <a:spcAft>
                <a:spcPts val="1600"/>
              </a:spcAft>
              <a:buFont typeface="Arial" panose="020B0604020202020204" pitchFamily="34" charset="0"/>
              <a:buChar char="•"/>
            </a:pPr>
            <a:r>
              <a:rPr lang="es-ES" dirty="0">
                <a:sym typeface="Wingdings" panose="05000000000000000000" pitchFamily="2" charset="2"/>
              </a:rPr>
              <a:t>Razón (0)</a:t>
            </a:r>
          </a:p>
          <a:p>
            <a:pPr marL="457200" lvl="1" indent="0" algn="l">
              <a:spcBef>
                <a:spcPts val="0"/>
              </a:spcBef>
              <a:spcAft>
                <a:spcPts val="1600"/>
              </a:spcAft>
            </a:pPr>
            <a:endParaRPr dirty="0"/>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pic>
        <p:nvPicPr>
          <p:cNvPr id="6" name="Imagen 5">
            <a:extLst>
              <a:ext uri="{FF2B5EF4-FFF2-40B4-BE49-F238E27FC236}">
                <a16:creationId xmlns:a16="http://schemas.microsoft.com/office/drawing/2014/main" id="{752103BC-BA00-9CB4-E080-8641E322F823}"/>
              </a:ext>
            </a:extLst>
          </p:cNvPr>
          <p:cNvPicPr>
            <a:picLocks noChangeAspect="1"/>
          </p:cNvPicPr>
          <p:nvPr/>
        </p:nvPicPr>
        <p:blipFill rotWithShape="1">
          <a:blip r:embed="rId3"/>
          <a:srcRect l="21369" t="33360" r="17518" b="13746"/>
          <a:stretch/>
        </p:blipFill>
        <p:spPr>
          <a:xfrm>
            <a:off x="4235915" y="2690056"/>
            <a:ext cx="4155492" cy="2397783"/>
          </a:xfrm>
          <a:prstGeom prst="rect">
            <a:avLst/>
          </a:prstGeom>
        </p:spPr>
      </p:pic>
    </p:spTree>
    <p:extLst>
      <p:ext uri="{BB962C8B-B14F-4D97-AF65-F5344CB8AC3E}">
        <p14:creationId xmlns:p14="http://schemas.microsoft.com/office/powerpoint/2010/main" val="2857623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85A4E7-CFA8-7FE8-7091-CEAACE094218}"/>
              </a:ext>
            </a:extLst>
          </p:cNvPr>
          <p:cNvSpPr>
            <a:spLocks noGrp="1"/>
          </p:cNvSpPr>
          <p:nvPr>
            <p:ph type="title"/>
          </p:nvPr>
        </p:nvSpPr>
        <p:spPr>
          <a:xfrm>
            <a:off x="55512" y="1116912"/>
            <a:ext cx="4360200" cy="841800"/>
          </a:xfrm>
        </p:spPr>
        <p:txBody>
          <a:bodyPr/>
          <a:lstStyle/>
          <a:p>
            <a:r>
              <a:rPr lang="es-ES" dirty="0"/>
              <a:t>Conteste el Quiz</a:t>
            </a:r>
            <a:endParaRPr lang="es-CL" dirty="0"/>
          </a:p>
        </p:txBody>
      </p:sp>
      <p:sp>
        <p:nvSpPr>
          <p:cNvPr id="8" name="CuadroTexto 7">
            <a:extLst>
              <a:ext uri="{FF2B5EF4-FFF2-40B4-BE49-F238E27FC236}">
                <a16:creationId xmlns:a16="http://schemas.microsoft.com/office/drawing/2014/main" id="{D1E4FF09-AC98-DFEE-E9B6-882DF7453598}"/>
              </a:ext>
            </a:extLst>
          </p:cNvPr>
          <p:cNvSpPr txBox="1"/>
          <p:nvPr/>
        </p:nvSpPr>
        <p:spPr>
          <a:xfrm>
            <a:off x="376419" y="1913829"/>
            <a:ext cx="4705169" cy="1877437"/>
          </a:xfrm>
          <a:prstGeom prst="rect">
            <a:avLst/>
          </a:prstGeom>
          <a:noFill/>
        </p:spPr>
        <p:txBody>
          <a:bodyPr wrap="square">
            <a:spAutoFit/>
          </a:bodyPr>
          <a:lstStyle/>
          <a:p>
            <a:r>
              <a:rPr lang="es-ES" sz="2000" dirty="0">
                <a:hlinkClick r:id="rId2"/>
              </a:rPr>
              <a:t>https://b.socrative.com/login/student/</a:t>
            </a:r>
            <a:endParaRPr lang="es-ES" sz="2000" dirty="0"/>
          </a:p>
          <a:p>
            <a:r>
              <a:rPr lang="es-ES" sz="3200" dirty="0"/>
              <a:t>SALA: CUANTI1</a:t>
            </a:r>
          </a:p>
          <a:p>
            <a:r>
              <a:rPr lang="es-ES" sz="3200" dirty="0"/>
              <a:t>INDIQUE SU NOMBRE Y CONTESTE</a:t>
            </a:r>
          </a:p>
        </p:txBody>
      </p:sp>
      <p:pic>
        <p:nvPicPr>
          <p:cNvPr id="6" name="Imagen 5">
            <a:extLst>
              <a:ext uri="{FF2B5EF4-FFF2-40B4-BE49-F238E27FC236}">
                <a16:creationId xmlns:a16="http://schemas.microsoft.com/office/drawing/2014/main" id="{1C8DD1B2-D7ED-806B-B096-1F91C7ED1D0E}"/>
              </a:ext>
            </a:extLst>
          </p:cNvPr>
          <p:cNvPicPr>
            <a:picLocks noChangeAspect="1"/>
          </p:cNvPicPr>
          <p:nvPr/>
        </p:nvPicPr>
        <p:blipFill>
          <a:blip r:embed="rId3"/>
          <a:stretch>
            <a:fillRect/>
          </a:stretch>
        </p:blipFill>
        <p:spPr>
          <a:xfrm>
            <a:off x="5143500" y="500062"/>
            <a:ext cx="4000500" cy="4000500"/>
          </a:xfrm>
          <a:prstGeom prst="rect">
            <a:avLst/>
          </a:prstGeom>
        </p:spPr>
      </p:pic>
    </p:spTree>
    <p:extLst>
      <p:ext uri="{BB962C8B-B14F-4D97-AF65-F5344CB8AC3E}">
        <p14:creationId xmlns:p14="http://schemas.microsoft.com/office/powerpoint/2010/main" val="2099822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418367" y="620889"/>
            <a:ext cx="8676713" cy="39097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s-ES" sz="2400" b="1" dirty="0"/>
              <a:t>Implicancias teoría representacional de la medición </a:t>
            </a:r>
            <a:endParaRPr lang="es-ES" sz="2400" dirty="0">
              <a:sym typeface="Wingdings" panose="05000000000000000000" pitchFamily="2" charset="2"/>
            </a:endParaRPr>
          </a:p>
          <a:p>
            <a:pPr marL="742950" lvl="1" indent="-285750" algn="l">
              <a:spcBef>
                <a:spcPts val="0"/>
              </a:spcBef>
              <a:spcAft>
                <a:spcPts val="1600"/>
              </a:spcAft>
              <a:buFont typeface="Arial" panose="020B0604020202020204" pitchFamily="34" charset="0"/>
              <a:buChar char="•"/>
            </a:pPr>
            <a:r>
              <a:rPr lang="es-ES" sz="2400" dirty="0"/>
              <a:t>No hay ‘unidades de medida’ (kilogramo, metro, etc.)</a:t>
            </a:r>
          </a:p>
          <a:p>
            <a:pPr marL="742950" lvl="1" indent="-285750" algn="l">
              <a:spcBef>
                <a:spcPts val="0"/>
              </a:spcBef>
              <a:spcAft>
                <a:spcPts val="1600"/>
              </a:spcAft>
              <a:buFont typeface="Arial" panose="020B0604020202020204" pitchFamily="34" charset="0"/>
              <a:buChar char="•"/>
            </a:pPr>
            <a:r>
              <a:rPr lang="es-ES" sz="2400" dirty="0"/>
              <a:t>Los números son </a:t>
            </a:r>
            <a:r>
              <a:rPr lang="es-ES" sz="2400" b="1" dirty="0"/>
              <a:t>asignados de manera arbitraria </a:t>
            </a:r>
            <a:r>
              <a:rPr lang="es-ES" sz="2400" dirty="0"/>
              <a:t>mediante ‘reglas’.</a:t>
            </a:r>
          </a:p>
          <a:p>
            <a:pPr marL="742950" lvl="1" indent="-285750" algn="l">
              <a:spcBef>
                <a:spcPts val="0"/>
              </a:spcBef>
              <a:spcAft>
                <a:spcPts val="1600"/>
              </a:spcAft>
              <a:buFont typeface="Arial" panose="020B0604020202020204" pitchFamily="34" charset="0"/>
              <a:buChar char="•"/>
            </a:pPr>
            <a:r>
              <a:rPr lang="es-ES" sz="2400" dirty="0"/>
              <a:t>Lo clave es más la </a:t>
            </a:r>
            <a:r>
              <a:rPr lang="es-ES" sz="2400" b="1" dirty="0"/>
              <a:t>‘relación’ entre números que los números en sí </a:t>
            </a:r>
            <a:r>
              <a:rPr lang="es-ES" sz="2400" dirty="0"/>
              <a:t>(lo importante es que los números representen ‘relaciones’ entre objetos)</a:t>
            </a:r>
          </a:p>
          <a:p>
            <a:pPr marL="742950" lvl="1" indent="-285750" algn="l">
              <a:spcBef>
                <a:spcPts val="0"/>
              </a:spcBef>
              <a:spcAft>
                <a:spcPts val="1600"/>
              </a:spcAft>
              <a:buFont typeface="Arial" panose="020B0604020202020204" pitchFamily="34" charset="0"/>
              <a:buChar char="•"/>
            </a:pPr>
            <a:r>
              <a:rPr lang="es-ES" sz="2400" dirty="0"/>
              <a:t>La interpretación de los números es más ambigua</a:t>
            </a:r>
            <a:endParaRPr sz="2400" dirty="0"/>
          </a:p>
        </p:txBody>
      </p:sp>
      <p:cxnSp>
        <p:nvCxnSpPr>
          <p:cNvPr id="231" name="Google Shape;231;p34"/>
          <p:cNvCxnSpPr/>
          <p:nvPr/>
        </p:nvCxnSpPr>
        <p:spPr>
          <a:xfrm>
            <a:off x="5315525" y="257175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957150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077575" y="39125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2.C. Medición indirecta o medición por indices</a:t>
            </a:r>
            <a:endParaRPr sz="2800" b="1" dirty="0"/>
          </a:p>
        </p:txBody>
      </p:sp>
      <p:sp>
        <p:nvSpPr>
          <p:cNvPr id="230" name="Google Shape;230;p34"/>
          <p:cNvSpPr txBox="1">
            <a:spLocks noGrp="1"/>
          </p:cNvSpPr>
          <p:nvPr>
            <p:ph type="subTitle" idx="1"/>
          </p:nvPr>
        </p:nvSpPr>
        <p:spPr>
          <a:xfrm>
            <a:off x="474133" y="1418636"/>
            <a:ext cx="8263467" cy="349626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s-ES" sz="1800" dirty="0"/>
              <a:t>En las ciencias sociales la medición tiende a ser </a:t>
            </a:r>
            <a:r>
              <a:rPr lang="es-ES" sz="1800" b="1" dirty="0"/>
              <a:t>indirecta: </a:t>
            </a:r>
          </a:p>
          <a:p>
            <a:pPr marL="0" lvl="0" indent="0" algn="l" rtl="0">
              <a:spcBef>
                <a:spcPts val="0"/>
              </a:spcBef>
              <a:spcAft>
                <a:spcPts val="1600"/>
              </a:spcAft>
            </a:pPr>
            <a:r>
              <a:rPr lang="es-ES" sz="1800" dirty="0"/>
              <a:t>• ¿La razón?: medimos </a:t>
            </a:r>
            <a:r>
              <a:rPr lang="es-ES" sz="1800" b="1" dirty="0"/>
              <a:t>constructos latentes </a:t>
            </a:r>
            <a:r>
              <a:rPr lang="es-ES" sz="1800" dirty="0"/>
              <a:t>más que manifiestos (</a:t>
            </a:r>
            <a:r>
              <a:rPr lang="es-ES" sz="1800" dirty="0" err="1"/>
              <a:t>e.g</a:t>
            </a:r>
            <a:r>
              <a:rPr lang="es-ES" sz="1800" dirty="0"/>
              <a:t>. nivel de autoritarismo vs. altura o peso)</a:t>
            </a:r>
          </a:p>
          <a:p>
            <a:pPr marL="0" lvl="0" indent="0" algn="l" rtl="0">
              <a:spcBef>
                <a:spcPts val="0"/>
              </a:spcBef>
              <a:spcAft>
                <a:spcPts val="1600"/>
              </a:spcAft>
            </a:pPr>
            <a:r>
              <a:rPr lang="es-ES" sz="1800" dirty="0"/>
              <a:t>• ¿Cómo lo hacemos?: a través de indicadores indirectos → a esto le llamamos </a:t>
            </a:r>
            <a:r>
              <a:rPr lang="es-ES" sz="1800" b="1" dirty="0"/>
              <a:t>‘medición indirecta o medición por índices’</a:t>
            </a:r>
          </a:p>
          <a:p>
            <a:pPr marL="0" lvl="0" indent="0" algn="l" rtl="0">
              <a:spcBef>
                <a:spcPts val="0"/>
              </a:spcBef>
              <a:spcAft>
                <a:spcPts val="1600"/>
              </a:spcAft>
            </a:pPr>
            <a:r>
              <a:rPr lang="es-ES" sz="1800" dirty="0"/>
              <a:t>• ¿Qué procedimiento seguimos? → la medición indirecta se desarrolla mediante el </a:t>
            </a:r>
            <a:r>
              <a:rPr lang="es-ES" sz="1800" b="1" dirty="0"/>
              <a:t>‘proceso de operacionalización’</a:t>
            </a:r>
            <a:endParaRPr sz="1800" b="1" dirty="0"/>
          </a:p>
        </p:txBody>
      </p:sp>
      <p:cxnSp>
        <p:nvCxnSpPr>
          <p:cNvPr id="231" name="Google Shape;231;p34"/>
          <p:cNvCxnSpPr/>
          <p:nvPr/>
        </p:nvCxnSpPr>
        <p:spPr>
          <a:xfrm>
            <a:off x="3983623" y="3279187"/>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999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Las ideas </a:t>
            </a:r>
            <a:r>
              <a:rPr lang="en" sz="3600" dirty="0"/>
              <a:t>de Investigación</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966090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DA01B1-D01B-7578-56EC-789ABDF436C6}"/>
              </a:ext>
            </a:extLst>
          </p:cNvPr>
          <p:cNvSpPr>
            <a:spLocks noGrp="1"/>
          </p:cNvSpPr>
          <p:nvPr>
            <p:ph type="title"/>
          </p:nvPr>
        </p:nvSpPr>
        <p:spPr/>
        <p:txBody>
          <a:bodyPr/>
          <a:lstStyle/>
          <a:p>
            <a:endParaRPr lang="es-CL"/>
          </a:p>
        </p:txBody>
      </p:sp>
      <p:sp>
        <p:nvSpPr>
          <p:cNvPr id="3" name="Título 2">
            <a:extLst>
              <a:ext uri="{FF2B5EF4-FFF2-40B4-BE49-F238E27FC236}">
                <a16:creationId xmlns:a16="http://schemas.microsoft.com/office/drawing/2014/main" id="{A8BA9536-6286-A4D3-CC73-2E14111D6A92}"/>
              </a:ext>
            </a:extLst>
          </p:cNvPr>
          <p:cNvSpPr>
            <a:spLocks noGrp="1"/>
          </p:cNvSpPr>
          <p:nvPr>
            <p:ph type="title" idx="2"/>
          </p:nvPr>
        </p:nvSpPr>
        <p:spPr/>
        <p:txBody>
          <a:bodyPr/>
          <a:lstStyle/>
          <a:p>
            <a:endParaRPr lang="es-CL"/>
          </a:p>
        </p:txBody>
      </p:sp>
      <p:sp>
        <p:nvSpPr>
          <p:cNvPr id="4" name="Subtítulo 3">
            <a:extLst>
              <a:ext uri="{FF2B5EF4-FFF2-40B4-BE49-F238E27FC236}">
                <a16:creationId xmlns:a16="http://schemas.microsoft.com/office/drawing/2014/main" id="{0AA4CA4E-473E-07B6-1A0E-C51BD8165189}"/>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537DCAB-06E8-0C47-FE07-74C9EDE5FD7B}"/>
              </a:ext>
            </a:extLst>
          </p:cNvPr>
          <p:cNvPicPr>
            <a:picLocks noChangeAspect="1"/>
          </p:cNvPicPr>
          <p:nvPr/>
        </p:nvPicPr>
        <p:blipFill>
          <a:blip r:embed="rId2"/>
          <a:stretch>
            <a:fillRect/>
          </a:stretch>
        </p:blipFill>
        <p:spPr>
          <a:xfrm>
            <a:off x="511572" y="632656"/>
            <a:ext cx="8001171" cy="3963197"/>
          </a:xfrm>
          <a:prstGeom prst="rect">
            <a:avLst/>
          </a:prstGeom>
        </p:spPr>
      </p:pic>
    </p:spTree>
    <p:extLst>
      <p:ext uri="{BB962C8B-B14F-4D97-AF65-F5344CB8AC3E}">
        <p14:creationId xmlns:p14="http://schemas.microsoft.com/office/powerpoint/2010/main" val="54207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382137" y="395786"/>
            <a:ext cx="8355463" cy="451911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2800" dirty="0"/>
              <a:t>Ideas con potencial para iniciar investigación: </a:t>
            </a:r>
          </a:p>
          <a:p>
            <a:pPr marL="742950" lvl="1" indent="-285750" algn="l">
              <a:spcBef>
                <a:spcPts val="0"/>
              </a:spcBef>
              <a:spcAft>
                <a:spcPts val="1600"/>
              </a:spcAft>
              <a:buFont typeface="Arial" panose="020B0604020202020204" pitchFamily="34" charset="0"/>
              <a:buChar char="•"/>
            </a:pPr>
            <a:r>
              <a:rPr lang="es-ES" sz="2400" dirty="0"/>
              <a:t>intrigar, alentar y motivar al investigador</a:t>
            </a:r>
          </a:p>
          <a:p>
            <a:pPr marL="285750" lvl="0" indent="-285750" algn="l" rtl="0">
              <a:spcBef>
                <a:spcPts val="0"/>
              </a:spcBef>
              <a:spcAft>
                <a:spcPts val="1600"/>
              </a:spcAft>
              <a:buFont typeface="Arial" panose="020B0604020202020204" pitchFamily="34" charset="0"/>
              <a:buChar char="•"/>
            </a:pPr>
            <a:r>
              <a:rPr lang="es-ES" sz="2800" dirty="0"/>
              <a:t>A veces son a pedido por campo educacional, académico o laboral. </a:t>
            </a:r>
          </a:p>
          <a:p>
            <a:pPr marL="285750" lvl="0" indent="-285750" algn="l" rtl="0">
              <a:spcBef>
                <a:spcPts val="0"/>
              </a:spcBef>
              <a:spcAft>
                <a:spcPts val="1600"/>
              </a:spcAft>
              <a:buFont typeface="Arial" panose="020B0604020202020204" pitchFamily="34" charset="0"/>
              <a:buChar char="•"/>
            </a:pPr>
            <a:r>
              <a:rPr lang="es-ES" sz="2800" dirty="0"/>
              <a:t>De lo vago/confuso a lo específico que es investigable</a:t>
            </a:r>
          </a:p>
          <a:p>
            <a:pPr marL="742950" lvl="1" indent="-285750" algn="l">
              <a:spcBef>
                <a:spcPts val="0"/>
              </a:spcBef>
              <a:spcAft>
                <a:spcPts val="1600"/>
              </a:spcAft>
              <a:buFont typeface="Arial" panose="020B0604020202020204" pitchFamily="34" charset="0"/>
              <a:buChar char="•"/>
            </a:pPr>
            <a:r>
              <a:rPr lang="es-ES" sz="2400" dirty="0"/>
              <a:t>Conocer antecedentes o estudios previos </a:t>
            </a:r>
          </a:p>
          <a:p>
            <a:pPr marL="457200" lvl="1" indent="0" algn="l">
              <a:spcBef>
                <a:spcPts val="0"/>
              </a:spcBef>
              <a:spcAft>
                <a:spcPts val="1600"/>
              </a:spcAft>
            </a:pPr>
            <a:r>
              <a:rPr lang="es-ES" sz="2400" dirty="0"/>
              <a:t>(Hernández-Sampieri &amp; Mendoza Torres, 2019)</a:t>
            </a:r>
          </a:p>
          <a:p>
            <a:pPr marL="742950" lvl="1" indent="-285750" algn="l">
              <a:spcBef>
                <a:spcPts val="0"/>
              </a:spcBef>
              <a:spcAft>
                <a:spcPts val="1600"/>
              </a:spcAft>
              <a:buFont typeface="Arial" panose="020B0604020202020204" pitchFamily="34" charset="0"/>
              <a:buChar char="•"/>
            </a:pPr>
            <a:endParaRPr lang="es-ES" sz="2400" dirty="0"/>
          </a:p>
        </p:txBody>
      </p:sp>
      <p:cxnSp>
        <p:nvCxnSpPr>
          <p:cNvPr id="231" name="Google Shape;231;p34"/>
          <p:cNvCxnSpPr/>
          <p:nvPr/>
        </p:nvCxnSpPr>
        <p:spPr>
          <a:xfrm>
            <a:off x="3983623" y="3279187"/>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148503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382137" y="395786"/>
            <a:ext cx="8355463" cy="4519114"/>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2000" dirty="0"/>
              <a:t>5 preguntas para desarrollar un proyecto de investigación: </a:t>
            </a:r>
          </a:p>
          <a:p>
            <a:pPr lvl="1" indent="-457200" algn="l">
              <a:spcBef>
                <a:spcPts val="0"/>
              </a:spcBef>
              <a:spcAft>
                <a:spcPts val="1600"/>
              </a:spcAft>
              <a:buFont typeface="+mj-lt"/>
              <a:buAutoNum type="arabicPeriod"/>
            </a:pPr>
            <a:r>
              <a:rPr lang="es-ES" sz="2000" dirty="0"/>
              <a:t>¿Tengo una idea?</a:t>
            </a:r>
          </a:p>
          <a:p>
            <a:pPr lvl="1" indent="-457200" algn="l">
              <a:spcBef>
                <a:spcPts val="0"/>
              </a:spcBef>
              <a:spcAft>
                <a:spcPts val="1600"/>
              </a:spcAft>
              <a:buFont typeface="+mj-lt"/>
              <a:buAutoNum type="arabicPeriod"/>
            </a:pPr>
            <a:r>
              <a:rPr lang="es-ES" sz="2000" dirty="0"/>
              <a:t>¿Encuentro esa idea interesante? (motivación que de energía)</a:t>
            </a:r>
          </a:p>
          <a:p>
            <a:pPr lvl="1" indent="-457200" algn="l">
              <a:spcBef>
                <a:spcPts val="0"/>
              </a:spcBef>
              <a:spcAft>
                <a:spcPts val="1600"/>
              </a:spcAft>
              <a:buFont typeface="+mj-lt"/>
              <a:buAutoNum type="arabicPeriod"/>
            </a:pPr>
            <a:r>
              <a:rPr lang="es-ES" sz="2000" dirty="0"/>
              <a:t>¿Otros/as encontrarán esa idea interesante? (discutir idea con pares, profesores, etc.)</a:t>
            </a:r>
          </a:p>
          <a:p>
            <a:pPr lvl="1" indent="-457200" algn="l">
              <a:spcBef>
                <a:spcPts val="0"/>
              </a:spcBef>
              <a:spcAft>
                <a:spcPts val="1600"/>
              </a:spcAft>
              <a:buFont typeface="+mj-lt"/>
              <a:buAutoNum type="arabicPeriod"/>
            </a:pPr>
            <a:r>
              <a:rPr lang="es-ES" sz="2000" dirty="0"/>
              <a:t>¿Esa idea contribuye a mi campo de estudio? (qué se ha hecho?, qué puedo aportar?)</a:t>
            </a:r>
          </a:p>
          <a:p>
            <a:pPr lvl="1" indent="-457200" algn="l">
              <a:spcBef>
                <a:spcPts val="0"/>
              </a:spcBef>
              <a:spcAft>
                <a:spcPts val="1600"/>
              </a:spcAft>
              <a:buFont typeface="+mj-lt"/>
              <a:buAutoNum type="arabicPeriod"/>
            </a:pPr>
            <a:r>
              <a:rPr lang="es-ES" sz="2000" dirty="0"/>
              <a:t>¿Tengo tiempo, energía (y recursos) para realizarla?</a:t>
            </a:r>
          </a:p>
          <a:p>
            <a:pPr marL="457200" lvl="1" indent="0" algn="l">
              <a:spcBef>
                <a:spcPts val="0"/>
              </a:spcBef>
              <a:spcAft>
                <a:spcPts val="1600"/>
              </a:spcAft>
            </a:pPr>
            <a:r>
              <a:rPr lang="es-ES" sz="2000" dirty="0"/>
              <a:t>(priorizar según intereses, habilidades, oportunidades y posibilidades)</a:t>
            </a:r>
          </a:p>
          <a:p>
            <a:pPr marL="457200" lvl="1" indent="0" algn="l">
              <a:spcBef>
                <a:spcPts val="0"/>
              </a:spcBef>
              <a:spcAft>
                <a:spcPts val="1600"/>
              </a:spcAft>
            </a:pPr>
            <a:r>
              <a:rPr lang="es-ES" dirty="0"/>
              <a:t>https://www.nature.com/nature-index/news-blog/how-to-choose-your-next-research-project?s=09</a:t>
            </a:r>
          </a:p>
        </p:txBody>
      </p:sp>
    </p:spTree>
    <p:extLst>
      <p:ext uri="{BB962C8B-B14F-4D97-AF65-F5344CB8AC3E}">
        <p14:creationId xmlns:p14="http://schemas.microsoft.com/office/powerpoint/2010/main" val="2854525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El diseño </a:t>
            </a:r>
            <a:r>
              <a:rPr lang="en" sz="3600" dirty="0"/>
              <a:t>de Investigación</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746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50224" y="1059273"/>
            <a:ext cx="8263467" cy="7187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t>4. Diseño y su formulación cuantitativa</a:t>
            </a:r>
            <a:br>
              <a:rPr lang="en" sz="2800" b="1" dirty="0"/>
            </a:br>
            <a:endParaRPr sz="2800" dirty="0"/>
          </a:p>
        </p:txBody>
      </p:sp>
      <p:sp>
        <p:nvSpPr>
          <p:cNvPr id="230" name="Google Shape;230;p34"/>
          <p:cNvSpPr txBox="1">
            <a:spLocks noGrp="1"/>
          </p:cNvSpPr>
          <p:nvPr>
            <p:ph type="subTitle" idx="1"/>
          </p:nvPr>
        </p:nvSpPr>
        <p:spPr>
          <a:xfrm>
            <a:off x="474133" y="1418636"/>
            <a:ext cx="8263467" cy="3496263"/>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s-ES" sz="2800" dirty="0"/>
              <a:t>Distinción entre diseño y proyecto</a:t>
            </a:r>
          </a:p>
          <a:p>
            <a:pPr marL="742950" lvl="1" indent="-285750" algn="l">
              <a:spcBef>
                <a:spcPts val="0"/>
              </a:spcBef>
              <a:spcAft>
                <a:spcPts val="1600"/>
              </a:spcAft>
              <a:buFont typeface="Arial" panose="020B0604020202020204" pitchFamily="34" charset="0"/>
              <a:buChar char="•"/>
            </a:pPr>
            <a:r>
              <a:rPr lang="es-ES" sz="2400" dirty="0"/>
              <a:t>El ‘proyecto de investigación’ (es un concepto más global; refiere al diseño, </a:t>
            </a:r>
            <a:r>
              <a:rPr lang="es-ES" sz="2400" b="1" dirty="0"/>
              <a:t>los recursos y el tiempo</a:t>
            </a:r>
            <a:r>
              <a:rPr lang="es-ES" sz="2400" dirty="0"/>
              <a:t>)</a:t>
            </a:r>
          </a:p>
          <a:p>
            <a:pPr marL="742950" lvl="1" indent="-285750" algn="l">
              <a:spcBef>
                <a:spcPts val="0"/>
              </a:spcBef>
              <a:spcAft>
                <a:spcPts val="1600"/>
              </a:spcAft>
              <a:buFont typeface="Arial" panose="020B0604020202020204" pitchFamily="34" charset="0"/>
              <a:buChar char="•"/>
            </a:pPr>
            <a:r>
              <a:rPr lang="es-ES" sz="2400" dirty="0"/>
              <a:t>El ‘diseño de la investigación’ (estrategia concreta para conseguir los objetivos de la investigación, parte clave del proyecto)</a:t>
            </a:r>
            <a:endParaRPr sz="2400" dirty="0"/>
          </a:p>
        </p:txBody>
      </p:sp>
      <p:cxnSp>
        <p:nvCxnSpPr>
          <p:cNvPr id="231" name="Google Shape;231;p34"/>
          <p:cNvCxnSpPr>
            <a:cxnSpLocks/>
          </p:cNvCxnSpPr>
          <p:nvPr/>
        </p:nvCxnSpPr>
        <p:spPr>
          <a:xfrm>
            <a:off x="3004607" y="1909134"/>
            <a:ext cx="1670728"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03583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7"/>
          <p:cNvSpPr txBox="1">
            <a:spLocks noGrp="1"/>
          </p:cNvSpPr>
          <p:nvPr>
            <p:ph type="title"/>
          </p:nvPr>
        </p:nvSpPr>
        <p:spPr>
          <a:xfrm>
            <a:off x="1388100" y="1374738"/>
            <a:ext cx="6367800" cy="23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b="1" dirty="0"/>
              <a:t>¿Qué vimos la clase pasada?</a:t>
            </a:r>
            <a:endParaRPr sz="6600" b="1" dirty="0"/>
          </a:p>
        </p:txBody>
      </p:sp>
      <p:cxnSp>
        <p:nvCxnSpPr>
          <p:cNvPr id="531" name="Google Shape;531;p47"/>
          <p:cNvCxnSpPr/>
          <p:nvPr/>
        </p:nvCxnSpPr>
        <p:spPr>
          <a:xfrm>
            <a:off x="2756850" y="3814900"/>
            <a:ext cx="36303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0027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F7350FF-C887-EACB-9B86-03B06E9354B5}"/>
              </a:ext>
            </a:extLst>
          </p:cNvPr>
          <p:cNvPicPr>
            <a:picLocks noChangeAspect="1"/>
          </p:cNvPicPr>
          <p:nvPr/>
        </p:nvPicPr>
        <p:blipFill rotWithShape="1">
          <a:blip r:embed="rId2"/>
          <a:srcRect l="32635" t="28056" r="32737" b="18918"/>
          <a:stretch/>
        </p:blipFill>
        <p:spPr>
          <a:xfrm>
            <a:off x="1919807" y="152"/>
            <a:ext cx="5038225" cy="5143348"/>
          </a:xfrm>
          <a:prstGeom prst="rect">
            <a:avLst/>
          </a:prstGeom>
        </p:spPr>
      </p:pic>
    </p:spTree>
    <p:extLst>
      <p:ext uri="{BB962C8B-B14F-4D97-AF65-F5344CB8AC3E}">
        <p14:creationId xmlns:p14="http://schemas.microsoft.com/office/powerpoint/2010/main" val="3065959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1A051-7C2B-E15E-476D-17C0A1E72ED9}"/>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6F77A5C4-8360-DA6D-481B-C0FDF97DCCA5}"/>
              </a:ext>
            </a:extLst>
          </p:cNvPr>
          <p:cNvSpPr>
            <a:spLocks noGrp="1"/>
          </p:cNvSpPr>
          <p:nvPr>
            <p:ph type="subTitle" idx="1"/>
          </p:nvPr>
        </p:nvSpPr>
        <p:spPr/>
        <p:txBody>
          <a:bodyPr/>
          <a:lstStyle/>
          <a:p>
            <a:endParaRPr lang="es-CL"/>
          </a:p>
        </p:txBody>
      </p:sp>
      <p:pic>
        <p:nvPicPr>
          <p:cNvPr id="4" name="Imagen 3">
            <a:extLst>
              <a:ext uri="{FF2B5EF4-FFF2-40B4-BE49-F238E27FC236}">
                <a16:creationId xmlns:a16="http://schemas.microsoft.com/office/drawing/2014/main" id="{45EC340C-171F-E51E-6F2B-C6562DE5DD81}"/>
              </a:ext>
            </a:extLst>
          </p:cNvPr>
          <p:cNvPicPr>
            <a:picLocks noChangeAspect="1"/>
          </p:cNvPicPr>
          <p:nvPr/>
        </p:nvPicPr>
        <p:blipFill>
          <a:blip r:embed="rId2"/>
          <a:stretch>
            <a:fillRect/>
          </a:stretch>
        </p:blipFill>
        <p:spPr>
          <a:xfrm>
            <a:off x="2191990" y="0"/>
            <a:ext cx="4760020" cy="5143500"/>
          </a:xfrm>
          <a:prstGeom prst="rect">
            <a:avLst/>
          </a:prstGeom>
        </p:spPr>
      </p:pic>
    </p:spTree>
    <p:extLst>
      <p:ext uri="{BB962C8B-B14F-4D97-AF65-F5344CB8AC3E}">
        <p14:creationId xmlns:p14="http://schemas.microsoft.com/office/powerpoint/2010/main" val="363494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D788E-94D1-8557-620A-C5A64C72FB53}"/>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5F170CD2-0F63-C5E8-4845-7DA14A587286}"/>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DCCF8129-40F8-4C82-0117-5218A9AC1416}"/>
              </a:ext>
            </a:extLst>
          </p:cNvPr>
          <p:cNvPicPr>
            <a:picLocks noChangeAspect="1"/>
          </p:cNvPicPr>
          <p:nvPr/>
        </p:nvPicPr>
        <p:blipFill rotWithShape="1">
          <a:blip r:embed="rId2"/>
          <a:srcRect l="31913" t="37857" r="32428" b="14058"/>
          <a:stretch/>
        </p:blipFill>
        <p:spPr>
          <a:xfrm>
            <a:off x="1514723" y="186154"/>
            <a:ext cx="5514230" cy="4957346"/>
          </a:xfrm>
          <a:prstGeom prst="rect">
            <a:avLst/>
          </a:prstGeom>
        </p:spPr>
      </p:pic>
      <p:pic>
        <p:nvPicPr>
          <p:cNvPr id="7" name="Imagen 6">
            <a:extLst>
              <a:ext uri="{FF2B5EF4-FFF2-40B4-BE49-F238E27FC236}">
                <a16:creationId xmlns:a16="http://schemas.microsoft.com/office/drawing/2014/main" id="{056C51B5-DA57-F676-6FE2-CFE547B3BECC}"/>
              </a:ext>
            </a:extLst>
          </p:cNvPr>
          <p:cNvPicPr>
            <a:picLocks noChangeAspect="1"/>
          </p:cNvPicPr>
          <p:nvPr/>
        </p:nvPicPr>
        <p:blipFill rotWithShape="1">
          <a:blip r:embed="rId3"/>
          <a:srcRect l="31912" t="22956" r="32924" b="74757"/>
          <a:stretch/>
        </p:blipFill>
        <p:spPr>
          <a:xfrm>
            <a:off x="1514723" y="-38470"/>
            <a:ext cx="5545834" cy="234564"/>
          </a:xfrm>
          <a:prstGeom prst="rect">
            <a:avLst/>
          </a:prstGeom>
        </p:spPr>
      </p:pic>
    </p:spTree>
    <p:extLst>
      <p:ext uri="{BB962C8B-B14F-4D97-AF65-F5344CB8AC3E}">
        <p14:creationId xmlns:p14="http://schemas.microsoft.com/office/powerpoint/2010/main" val="3733159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25C5AD-43CF-FF3D-FF28-99EE918FB71D}"/>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778EDA33-95E5-537B-CCDB-2C47D9CCE1C4}"/>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CDE01669-8FE0-0C72-8DBB-980EE58D1B45}"/>
              </a:ext>
            </a:extLst>
          </p:cNvPr>
          <p:cNvPicPr>
            <a:picLocks noChangeAspect="1"/>
          </p:cNvPicPr>
          <p:nvPr/>
        </p:nvPicPr>
        <p:blipFill rotWithShape="1">
          <a:blip r:embed="rId2"/>
          <a:srcRect l="24184" t="17237" r="25266" b="30385"/>
          <a:stretch/>
        </p:blipFill>
        <p:spPr>
          <a:xfrm>
            <a:off x="723569" y="0"/>
            <a:ext cx="7454348" cy="5149282"/>
          </a:xfrm>
          <a:prstGeom prst="rect">
            <a:avLst/>
          </a:prstGeom>
        </p:spPr>
      </p:pic>
    </p:spTree>
    <p:extLst>
      <p:ext uri="{BB962C8B-B14F-4D97-AF65-F5344CB8AC3E}">
        <p14:creationId xmlns:p14="http://schemas.microsoft.com/office/powerpoint/2010/main" val="972763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F6D942-C599-4D1F-B056-169515DB7E8A}"/>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2DB71839-FE78-607D-0B35-3533FF412FB9}"/>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958DC0F5-CD3F-C335-F433-BA3F8E4B3A3C}"/>
              </a:ext>
            </a:extLst>
          </p:cNvPr>
          <p:cNvPicPr>
            <a:picLocks noChangeAspect="1"/>
          </p:cNvPicPr>
          <p:nvPr/>
        </p:nvPicPr>
        <p:blipFill rotWithShape="1">
          <a:blip r:embed="rId2"/>
          <a:srcRect l="24080" t="24270" r="24545" b="26648"/>
          <a:stretch/>
        </p:blipFill>
        <p:spPr>
          <a:xfrm>
            <a:off x="571213" y="23605"/>
            <a:ext cx="8001573" cy="5096290"/>
          </a:xfrm>
          <a:prstGeom prst="rect">
            <a:avLst/>
          </a:prstGeom>
        </p:spPr>
      </p:pic>
    </p:spTree>
    <p:extLst>
      <p:ext uri="{BB962C8B-B14F-4D97-AF65-F5344CB8AC3E}">
        <p14:creationId xmlns:p14="http://schemas.microsoft.com/office/powerpoint/2010/main" val="801588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828AE77-8D46-5072-5042-7752E76C0CFB}"/>
              </a:ext>
            </a:extLst>
          </p:cNvPr>
          <p:cNvSpPr>
            <a:spLocks noGrp="1"/>
          </p:cNvSpPr>
          <p:nvPr>
            <p:ph type="subTitle" idx="1"/>
          </p:nvPr>
        </p:nvSpPr>
        <p:spPr/>
        <p:txBody>
          <a:bodyPr/>
          <a:lstStyle/>
          <a:p>
            <a:endParaRPr lang="es-CL"/>
          </a:p>
        </p:txBody>
      </p:sp>
      <p:pic>
        <p:nvPicPr>
          <p:cNvPr id="4" name="Imagen 3">
            <a:extLst>
              <a:ext uri="{FF2B5EF4-FFF2-40B4-BE49-F238E27FC236}">
                <a16:creationId xmlns:a16="http://schemas.microsoft.com/office/drawing/2014/main" id="{F20834B6-2424-E0D8-59D5-2B5D603CD3B4}"/>
              </a:ext>
            </a:extLst>
          </p:cNvPr>
          <p:cNvPicPr>
            <a:picLocks noChangeAspect="1"/>
          </p:cNvPicPr>
          <p:nvPr/>
        </p:nvPicPr>
        <p:blipFill>
          <a:blip r:embed="rId3"/>
          <a:stretch>
            <a:fillRect/>
          </a:stretch>
        </p:blipFill>
        <p:spPr>
          <a:xfrm>
            <a:off x="1004028" y="0"/>
            <a:ext cx="7135943" cy="5143500"/>
          </a:xfrm>
          <a:prstGeom prst="rect">
            <a:avLst/>
          </a:prstGeom>
        </p:spPr>
      </p:pic>
    </p:spTree>
    <p:extLst>
      <p:ext uri="{BB962C8B-B14F-4D97-AF65-F5344CB8AC3E}">
        <p14:creationId xmlns:p14="http://schemas.microsoft.com/office/powerpoint/2010/main" val="1121353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66786-A2F6-DC5E-59FB-BD41F1B69CC5}"/>
              </a:ext>
            </a:extLst>
          </p:cNvPr>
          <p:cNvSpPr>
            <a:spLocks noGrp="1"/>
          </p:cNvSpPr>
          <p:nvPr>
            <p:ph type="title"/>
          </p:nvPr>
        </p:nvSpPr>
        <p:spPr/>
        <p:txBody>
          <a:bodyPr/>
          <a:lstStyle/>
          <a:p>
            <a:r>
              <a:rPr lang="es-CL" dirty="0"/>
              <a:t>4.1. Objetivos de proyecto</a:t>
            </a:r>
          </a:p>
        </p:txBody>
      </p:sp>
      <p:sp>
        <p:nvSpPr>
          <p:cNvPr id="3" name="Subtítulo 2">
            <a:extLst>
              <a:ext uri="{FF2B5EF4-FFF2-40B4-BE49-F238E27FC236}">
                <a16:creationId xmlns:a16="http://schemas.microsoft.com/office/drawing/2014/main" id="{1D8B4C5C-3426-55D6-B3B2-8535F1DB6C5D}"/>
              </a:ext>
            </a:extLst>
          </p:cNvPr>
          <p:cNvSpPr>
            <a:spLocks noGrp="1"/>
          </p:cNvSpPr>
          <p:nvPr>
            <p:ph type="subTitle" idx="1"/>
          </p:nvPr>
        </p:nvSpPr>
        <p:spPr>
          <a:xfrm>
            <a:off x="1592818" y="2335145"/>
            <a:ext cx="6088141" cy="2193122"/>
          </a:xfrm>
        </p:spPr>
        <p:txBody>
          <a:bodyPr/>
          <a:lstStyle/>
          <a:p>
            <a:pPr marL="139700" indent="0" algn="l"/>
            <a:endParaRPr lang="es-ES" dirty="0"/>
          </a:p>
          <a:p>
            <a:pPr algn="l">
              <a:buFont typeface="Arial" panose="020B0604020202020204" pitchFamily="34" charset="0"/>
              <a:buChar char="•"/>
            </a:pPr>
            <a:r>
              <a:rPr lang="es-ES" dirty="0"/>
              <a:t>Representar a otro una idea de investigación de manera clara</a:t>
            </a:r>
          </a:p>
          <a:p>
            <a:pPr algn="l">
              <a:buFont typeface="Arial" panose="020B0604020202020204" pitchFamily="34" charset="0"/>
              <a:buChar char="•"/>
            </a:pPr>
            <a:r>
              <a:rPr lang="es-ES" dirty="0"/>
              <a:t>Construir un relato coherente (el relato es siempre más lineal que la práctica)</a:t>
            </a:r>
          </a:p>
          <a:p>
            <a:pPr algn="l">
              <a:buFont typeface="Arial" panose="020B0604020202020204" pitchFamily="34" charset="0"/>
              <a:buChar char="•"/>
            </a:pPr>
            <a:r>
              <a:rPr lang="es-ES" dirty="0"/>
              <a:t>Demostrar que el proyecto es factible</a:t>
            </a:r>
          </a:p>
          <a:p>
            <a:pPr algn="l">
              <a:buFont typeface="Arial" panose="020B0604020202020204" pitchFamily="34" charset="0"/>
              <a:buChar char="•"/>
            </a:pPr>
            <a:endParaRPr lang="es-ES" dirty="0"/>
          </a:p>
          <a:p>
            <a:pPr algn="l">
              <a:buFont typeface="Arial" panose="020B0604020202020204" pitchFamily="34" charset="0"/>
              <a:buChar char="•"/>
            </a:pPr>
            <a:endParaRPr lang="es-ES" dirty="0"/>
          </a:p>
          <a:p>
            <a:pPr algn="l">
              <a:buFont typeface="Arial" panose="020B0604020202020204" pitchFamily="34" charset="0"/>
              <a:buChar char="•"/>
            </a:pPr>
            <a:r>
              <a:rPr lang="es-ES" dirty="0"/>
              <a:t>*** recuerdan la idea de hacer explícito!</a:t>
            </a:r>
            <a:endParaRPr lang="es-CL" dirty="0"/>
          </a:p>
        </p:txBody>
      </p:sp>
    </p:spTree>
    <p:extLst>
      <p:ext uri="{BB962C8B-B14F-4D97-AF65-F5344CB8AC3E}">
        <p14:creationId xmlns:p14="http://schemas.microsoft.com/office/powerpoint/2010/main" val="3939525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66786-A2F6-DC5E-59FB-BD41F1B69CC5}"/>
              </a:ext>
            </a:extLst>
          </p:cNvPr>
          <p:cNvSpPr>
            <a:spLocks noGrp="1"/>
          </p:cNvSpPr>
          <p:nvPr>
            <p:ph type="title"/>
          </p:nvPr>
        </p:nvSpPr>
        <p:spPr>
          <a:xfrm>
            <a:off x="1266815" y="560962"/>
            <a:ext cx="5400379" cy="1208204"/>
          </a:xfrm>
        </p:spPr>
        <p:txBody>
          <a:bodyPr/>
          <a:lstStyle/>
          <a:p>
            <a:r>
              <a:rPr lang="es-CL" sz="3600" dirty="0"/>
              <a:t>4.2.Etapas del diseño de investigación</a:t>
            </a:r>
          </a:p>
        </p:txBody>
      </p:sp>
      <p:sp>
        <p:nvSpPr>
          <p:cNvPr id="3" name="Subtítulo 2">
            <a:extLst>
              <a:ext uri="{FF2B5EF4-FFF2-40B4-BE49-F238E27FC236}">
                <a16:creationId xmlns:a16="http://schemas.microsoft.com/office/drawing/2014/main" id="{1D8B4C5C-3426-55D6-B3B2-8535F1DB6C5D}"/>
              </a:ext>
            </a:extLst>
          </p:cNvPr>
          <p:cNvSpPr>
            <a:spLocks noGrp="1"/>
          </p:cNvSpPr>
          <p:nvPr>
            <p:ph type="subTitle" idx="1"/>
          </p:nvPr>
        </p:nvSpPr>
        <p:spPr>
          <a:xfrm>
            <a:off x="1266815" y="1724789"/>
            <a:ext cx="6088141" cy="2193122"/>
          </a:xfrm>
        </p:spPr>
        <p:txBody>
          <a:bodyPr/>
          <a:lstStyle/>
          <a:p>
            <a:pPr marL="539750" indent="-400050" algn="l">
              <a:buAutoNum type="romanUcPeriod"/>
            </a:pPr>
            <a:r>
              <a:rPr lang="es-ES" sz="2400" dirty="0"/>
              <a:t>Especificación de la pregunta de investigación</a:t>
            </a:r>
          </a:p>
          <a:p>
            <a:pPr marL="996950" lvl="1" indent="-400050" algn="l">
              <a:buFont typeface="Arial" panose="020B0604020202020204" pitchFamily="34" charset="0"/>
              <a:buChar char="•"/>
            </a:pPr>
            <a:r>
              <a:rPr lang="es-ES" sz="2000" dirty="0"/>
              <a:t>Introducción</a:t>
            </a:r>
          </a:p>
          <a:p>
            <a:pPr marL="996950" lvl="1" indent="-400050" algn="l">
              <a:buFont typeface="Arial" panose="020B0604020202020204" pitchFamily="34" charset="0"/>
              <a:buChar char="•"/>
            </a:pPr>
            <a:r>
              <a:rPr lang="es-ES" sz="2000" dirty="0"/>
              <a:t>Planteamiento del problema y pregunta de investigación</a:t>
            </a:r>
          </a:p>
          <a:p>
            <a:pPr marL="996950" lvl="1" indent="-400050" algn="l">
              <a:buFont typeface="Arial" panose="020B0604020202020204" pitchFamily="34" charset="0"/>
              <a:buChar char="•"/>
            </a:pPr>
            <a:r>
              <a:rPr lang="es-ES" sz="2000" dirty="0"/>
              <a:t>Objetivos de la investigación</a:t>
            </a:r>
          </a:p>
          <a:p>
            <a:pPr marL="996950" lvl="1" indent="-400050" algn="l">
              <a:buFont typeface="Arial" panose="020B0604020202020204" pitchFamily="34" charset="0"/>
              <a:buChar char="•"/>
            </a:pPr>
            <a:r>
              <a:rPr lang="es-ES" sz="2000" dirty="0"/>
              <a:t>Relevancias</a:t>
            </a:r>
          </a:p>
        </p:txBody>
      </p:sp>
    </p:spTree>
    <p:extLst>
      <p:ext uri="{BB962C8B-B14F-4D97-AF65-F5344CB8AC3E}">
        <p14:creationId xmlns:p14="http://schemas.microsoft.com/office/powerpoint/2010/main" val="232026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66786-A2F6-DC5E-59FB-BD41F1B69CC5}"/>
              </a:ext>
            </a:extLst>
          </p:cNvPr>
          <p:cNvSpPr>
            <a:spLocks noGrp="1"/>
          </p:cNvSpPr>
          <p:nvPr>
            <p:ph type="title"/>
          </p:nvPr>
        </p:nvSpPr>
        <p:spPr>
          <a:xfrm>
            <a:off x="2179145" y="1048839"/>
            <a:ext cx="4360200" cy="841800"/>
          </a:xfrm>
        </p:spPr>
        <p:txBody>
          <a:bodyPr/>
          <a:lstStyle/>
          <a:p>
            <a:r>
              <a:rPr lang="es-CL" sz="3600" dirty="0"/>
              <a:t>Etapas del diseño de investigación</a:t>
            </a:r>
          </a:p>
        </p:txBody>
      </p:sp>
      <p:sp>
        <p:nvSpPr>
          <p:cNvPr id="3" name="Subtítulo 2">
            <a:extLst>
              <a:ext uri="{FF2B5EF4-FFF2-40B4-BE49-F238E27FC236}">
                <a16:creationId xmlns:a16="http://schemas.microsoft.com/office/drawing/2014/main" id="{1D8B4C5C-3426-55D6-B3B2-8535F1DB6C5D}"/>
              </a:ext>
            </a:extLst>
          </p:cNvPr>
          <p:cNvSpPr>
            <a:spLocks noGrp="1"/>
          </p:cNvSpPr>
          <p:nvPr>
            <p:ph type="subTitle" idx="1"/>
          </p:nvPr>
        </p:nvSpPr>
        <p:spPr>
          <a:xfrm>
            <a:off x="1349843" y="1972547"/>
            <a:ext cx="6088141" cy="2193122"/>
          </a:xfrm>
        </p:spPr>
        <p:txBody>
          <a:bodyPr/>
          <a:lstStyle/>
          <a:p>
            <a:pPr marL="139700" indent="0" algn="l"/>
            <a:r>
              <a:rPr lang="es-ES" sz="2400" dirty="0"/>
              <a:t>II. Especificación de la posición teórica</a:t>
            </a:r>
          </a:p>
          <a:p>
            <a:pPr marL="139700" indent="0" algn="l"/>
            <a:endParaRPr lang="es-ES" sz="2400" dirty="0"/>
          </a:p>
          <a:p>
            <a:pPr marL="457200" lvl="1" algn="l">
              <a:spcBef>
                <a:spcPts val="0"/>
              </a:spcBef>
              <a:buFont typeface="Arial" panose="020B0604020202020204" pitchFamily="34" charset="0"/>
              <a:buChar char="•"/>
            </a:pPr>
            <a:r>
              <a:rPr lang="es-ES" sz="2400" dirty="0"/>
              <a:t>Estado del arte (marco teórico, o revisión bibliográfica)</a:t>
            </a:r>
          </a:p>
          <a:p>
            <a:pPr marL="457200" lvl="1" algn="l">
              <a:spcBef>
                <a:spcPts val="0"/>
              </a:spcBef>
              <a:buFont typeface="Arial" panose="020B0604020202020204" pitchFamily="34" charset="0"/>
              <a:buChar char="•"/>
            </a:pPr>
            <a:r>
              <a:rPr lang="es-ES" sz="2400" dirty="0"/>
              <a:t>Toma de posición</a:t>
            </a:r>
          </a:p>
          <a:p>
            <a:pPr marL="457200" lvl="1" algn="l">
              <a:spcBef>
                <a:spcPts val="0"/>
              </a:spcBef>
              <a:buFont typeface="Arial" panose="020B0604020202020204" pitchFamily="34" charset="0"/>
              <a:buChar char="•"/>
            </a:pPr>
            <a:r>
              <a:rPr lang="es-ES" sz="2400" dirty="0">
                <a:solidFill>
                  <a:srgbClr val="FF0000"/>
                </a:solidFill>
              </a:rPr>
              <a:t>Definición de conceptos centrales y/o definición nominal de variables</a:t>
            </a:r>
          </a:p>
          <a:p>
            <a:pPr marL="457200" lvl="1" algn="l">
              <a:spcBef>
                <a:spcPts val="0"/>
              </a:spcBef>
              <a:buFont typeface="Arial" panose="020B0604020202020204" pitchFamily="34" charset="0"/>
              <a:buChar char="•"/>
            </a:pPr>
            <a:r>
              <a:rPr lang="es-ES" sz="2400" dirty="0">
                <a:solidFill>
                  <a:srgbClr val="FF0000"/>
                </a:solidFill>
              </a:rPr>
              <a:t>Hipótesis</a:t>
            </a:r>
          </a:p>
        </p:txBody>
      </p:sp>
    </p:spTree>
    <p:extLst>
      <p:ext uri="{BB962C8B-B14F-4D97-AF65-F5344CB8AC3E}">
        <p14:creationId xmlns:p14="http://schemas.microsoft.com/office/powerpoint/2010/main" val="1292940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1029694" y="2362974"/>
            <a:ext cx="5722431" cy="2348173"/>
          </a:xfrm>
        </p:spPr>
        <p:txBody>
          <a:bodyPr/>
          <a:lstStyle/>
          <a:p>
            <a:pPr algn="l"/>
            <a:r>
              <a:rPr lang="es-ES" sz="2000" dirty="0"/>
              <a:t>III. Especificación de la metodología: </a:t>
            </a:r>
          </a:p>
          <a:p>
            <a:pPr algn="l"/>
            <a:endParaRPr lang="es-ES" sz="2000" dirty="0"/>
          </a:p>
          <a:p>
            <a:pPr algn="l">
              <a:buFont typeface="Arial" panose="020B0604020202020204" pitchFamily="34" charset="0"/>
              <a:buChar char="•"/>
            </a:pPr>
            <a:r>
              <a:rPr lang="es-ES" sz="2000" dirty="0"/>
              <a:t>Tipo de investigación</a:t>
            </a:r>
          </a:p>
          <a:p>
            <a:pPr algn="l">
              <a:buFont typeface="Arial" panose="020B0604020202020204" pitchFamily="34" charset="0"/>
              <a:buChar char="•"/>
            </a:pPr>
            <a:r>
              <a:rPr lang="es-ES" sz="2000" dirty="0"/>
              <a:t>Tipo de diseño</a:t>
            </a:r>
          </a:p>
          <a:p>
            <a:pPr algn="l">
              <a:buFont typeface="Arial" panose="020B0604020202020204" pitchFamily="34" charset="0"/>
              <a:buChar char="•"/>
            </a:pPr>
            <a:r>
              <a:rPr lang="es-ES" sz="2000" dirty="0"/>
              <a:t>Diseño de la muestra </a:t>
            </a:r>
          </a:p>
          <a:p>
            <a:pPr algn="l">
              <a:buFont typeface="Arial" panose="020B0604020202020204" pitchFamily="34" charset="0"/>
              <a:buChar char="•"/>
            </a:pPr>
            <a:r>
              <a:rPr lang="es-ES" sz="2000" dirty="0"/>
              <a:t>Técnicas de producción de información </a:t>
            </a:r>
          </a:p>
          <a:p>
            <a:pPr algn="l">
              <a:buFont typeface="Arial" panose="020B0604020202020204" pitchFamily="34" charset="0"/>
              <a:buChar char="•"/>
            </a:pPr>
            <a:r>
              <a:rPr lang="es-ES" sz="2000" dirty="0"/>
              <a:t>Técnicas de análisis de información (plan de análisis)</a:t>
            </a:r>
            <a:endParaRPr lang="es-CL" dirty="0"/>
          </a:p>
        </p:txBody>
      </p:sp>
      <p:sp>
        <p:nvSpPr>
          <p:cNvPr id="4" name="Título 1">
            <a:extLst>
              <a:ext uri="{FF2B5EF4-FFF2-40B4-BE49-F238E27FC236}">
                <a16:creationId xmlns:a16="http://schemas.microsoft.com/office/drawing/2014/main" id="{C4270A16-30F6-408D-E437-0D94A1C86311}"/>
              </a:ext>
            </a:extLst>
          </p:cNvPr>
          <p:cNvSpPr>
            <a:spLocks noGrp="1"/>
          </p:cNvSpPr>
          <p:nvPr>
            <p:ph type="title"/>
          </p:nvPr>
        </p:nvSpPr>
        <p:spPr>
          <a:xfrm>
            <a:off x="2392363" y="1562100"/>
            <a:ext cx="4359275" cy="842963"/>
          </a:xfrm>
        </p:spPr>
        <p:txBody>
          <a:bodyPr/>
          <a:lstStyle/>
          <a:p>
            <a:r>
              <a:rPr lang="es-CL" sz="3600" dirty="0">
                <a:solidFill>
                  <a:srgbClr val="FF0000"/>
                </a:solidFill>
              </a:rPr>
              <a:t>Etapas del diseño de investigación</a:t>
            </a:r>
          </a:p>
        </p:txBody>
      </p:sp>
    </p:spTree>
    <p:extLst>
      <p:ext uri="{BB962C8B-B14F-4D97-AF65-F5344CB8AC3E}">
        <p14:creationId xmlns:p14="http://schemas.microsoft.com/office/powerpoint/2010/main" val="169650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A014B0-E002-FAAF-B939-BD2D0811DDAF}"/>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11B0F35A-B535-5E28-77EF-6D2649ED8DB1}"/>
              </a:ext>
            </a:extLst>
          </p:cNvPr>
          <p:cNvSpPr>
            <a:spLocks noGrp="1"/>
          </p:cNvSpPr>
          <p:nvPr>
            <p:ph type="body" idx="1"/>
          </p:nvPr>
        </p:nvSpPr>
        <p:spPr/>
        <p:txBody>
          <a:bodyPr/>
          <a:lstStyle/>
          <a:p>
            <a:endParaRPr lang="es-ES"/>
          </a:p>
        </p:txBody>
      </p:sp>
      <p:pic>
        <p:nvPicPr>
          <p:cNvPr id="5" name="Imagen 4">
            <a:extLst>
              <a:ext uri="{FF2B5EF4-FFF2-40B4-BE49-F238E27FC236}">
                <a16:creationId xmlns:a16="http://schemas.microsoft.com/office/drawing/2014/main" id="{CA3914D8-A2A4-A476-18B7-20E10844C09C}"/>
              </a:ext>
            </a:extLst>
          </p:cNvPr>
          <p:cNvPicPr>
            <a:picLocks noChangeAspect="1"/>
          </p:cNvPicPr>
          <p:nvPr/>
        </p:nvPicPr>
        <p:blipFill>
          <a:blip r:embed="rId2"/>
          <a:stretch>
            <a:fillRect/>
          </a:stretch>
        </p:blipFill>
        <p:spPr>
          <a:xfrm>
            <a:off x="2459730" y="0"/>
            <a:ext cx="4224540" cy="5143500"/>
          </a:xfrm>
          <a:prstGeom prst="rect">
            <a:avLst/>
          </a:prstGeom>
        </p:spPr>
      </p:pic>
    </p:spTree>
    <p:extLst>
      <p:ext uri="{BB962C8B-B14F-4D97-AF65-F5344CB8AC3E}">
        <p14:creationId xmlns:p14="http://schemas.microsoft.com/office/powerpoint/2010/main" val="123207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025339-C0B1-E0E9-FA18-EF363D49EBBD}"/>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83BDCA44-5C5B-8FBF-724D-88B763EBA66E}"/>
              </a:ext>
            </a:extLst>
          </p:cNvPr>
          <p:cNvSpPr>
            <a:spLocks noGrp="1"/>
          </p:cNvSpPr>
          <p:nvPr>
            <p:ph type="subTitle" idx="1"/>
          </p:nvPr>
        </p:nvSpPr>
        <p:spPr/>
        <p:txBody>
          <a:bodyPr/>
          <a:lstStyle/>
          <a:p>
            <a:endParaRPr lang="es-CL"/>
          </a:p>
        </p:txBody>
      </p:sp>
      <p:pic>
        <p:nvPicPr>
          <p:cNvPr id="4" name="Imagen 3">
            <a:extLst>
              <a:ext uri="{FF2B5EF4-FFF2-40B4-BE49-F238E27FC236}">
                <a16:creationId xmlns:a16="http://schemas.microsoft.com/office/drawing/2014/main" id="{4222A7FA-0D41-9B9A-8FD9-1EEDDCA1AD85}"/>
              </a:ext>
            </a:extLst>
          </p:cNvPr>
          <p:cNvPicPr>
            <a:picLocks noChangeAspect="1"/>
          </p:cNvPicPr>
          <p:nvPr/>
        </p:nvPicPr>
        <p:blipFill rotWithShape="1">
          <a:blip r:embed="rId2"/>
          <a:srcRect l="38813" t="15814" r="18987" b="18806"/>
          <a:stretch/>
        </p:blipFill>
        <p:spPr>
          <a:xfrm>
            <a:off x="1996173" y="31806"/>
            <a:ext cx="4949103" cy="5111694"/>
          </a:xfrm>
          <a:prstGeom prst="rect">
            <a:avLst/>
          </a:prstGeom>
        </p:spPr>
      </p:pic>
    </p:spTree>
    <p:extLst>
      <p:ext uri="{BB962C8B-B14F-4D97-AF65-F5344CB8AC3E}">
        <p14:creationId xmlns:p14="http://schemas.microsoft.com/office/powerpoint/2010/main" val="2120311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C955F3-11E0-C90E-E508-FFA0AA2C89A7}"/>
              </a:ext>
            </a:extLst>
          </p:cNvPr>
          <p:cNvSpPr>
            <a:spLocks noGrp="1"/>
          </p:cNvSpPr>
          <p:nvPr>
            <p:ph type="title"/>
          </p:nvPr>
        </p:nvSpPr>
        <p:spPr>
          <a:xfrm>
            <a:off x="177678" y="282999"/>
            <a:ext cx="8246946" cy="1217700"/>
          </a:xfrm>
        </p:spPr>
        <p:txBody>
          <a:bodyPr/>
          <a:lstStyle/>
          <a:p>
            <a:r>
              <a:rPr lang="es-CL" sz="3600" dirty="0"/>
              <a:t>El diseño de investigación cuantitativa</a:t>
            </a:r>
          </a:p>
        </p:txBody>
      </p:sp>
      <p:sp>
        <p:nvSpPr>
          <p:cNvPr id="3" name="Subtítulo 2">
            <a:extLst>
              <a:ext uri="{FF2B5EF4-FFF2-40B4-BE49-F238E27FC236}">
                <a16:creationId xmlns:a16="http://schemas.microsoft.com/office/drawing/2014/main" id="{7D54C0C5-6C07-B7B7-C953-56CDFF51524F}"/>
              </a:ext>
            </a:extLst>
          </p:cNvPr>
          <p:cNvSpPr>
            <a:spLocks noGrp="1"/>
          </p:cNvSpPr>
          <p:nvPr>
            <p:ph type="subTitle" idx="1"/>
          </p:nvPr>
        </p:nvSpPr>
        <p:spPr/>
        <p:txBody>
          <a:bodyPr/>
          <a:lstStyle/>
          <a:p>
            <a:endParaRPr lang="es-CL"/>
          </a:p>
        </p:txBody>
      </p:sp>
      <p:pic>
        <p:nvPicPr>
          <p:cNvPr id="6" name="Imagen 5">
            <a:extLst>
              <a:ext uri="{FF2B5EF4-FFF2-40B4-BE49-F238E27FC236}">
                <a16:creationId xmlns:a16="http://schemas.microsoft.com/office/drawing/2014/main" id="{6AF2626D-C27D-8009-CF56-AACBC930AD1B}"/>
              </a:ext>
            </a:extLst>
          </p:cNvPr>
          <p:cNvPicPr>
            <a:picLocks noChangeAspect="1"/>
          </p:cNvPicPr>
          <p:nvPr/>
        </p:nvPicPr>
        <p:blipFill rotWithShape="1">
          <a:blip r:embed="rId2"/>
          <a:srcRect l="18769" t="33702" r="20398" b="21812"/>
          <a:stretch/>
        </p:blipFill>
        <p:spPr>
          <a:xfrm>
            <a:off x="177678" y="1638121"/>
            <a:ext cx="7531883" cy="3672054"/>
          </a:xfrm>
          <a:prstGeom prst="rect">
            <a:avLst/>
          </a:prstGeom>
        </p:spPr>
      </p:pic>
    </p:spTree>
    <p:extLst>
      <p:ext uri="{BB962C8B-B14F-4D97-AF65-F5344CB8AC3E}">
        <p14:creationId xmlns:p14="http://schemas.microsoft.com/office/powerpoint/2010/main" val="3935989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927C535-FE58-81BC-9C82-509B610F7564}"/>
              </a:ext>
            </a:extLst>
          </p:cNvPr>
          <p:cNvPicPr>
            <a:picLocks noChangeAspect="1"/>
          </p:cNvPicPr>
          <p:nvPr/>
        </p:nvPicPr>
        <p:blipFill rotWithShape="1">
          <a:blip r:embed="rId2"/>
          <a:srcRect l="18515" t="34396" r="21092" b="21314"/>
          <a:stretch/>
        </p:blipFill>
        <p:spPr>
          <a:xfrm>
            <a:off x="72711" y="339501"/>
            <a:ext cx="8998578" cy="4399478"/>
          </a:xfrm>
          <a:prstGeom prst="rect">
            <a:avLst/>
          </a:prstGeom>
        </p:spPr>
      </p:pic>
    </p:spTree>
    <p:extLst>
      <p:ext uri="{BB962C8B-B14F-4D97-AF65-F5344CB8AC3E}">
        <p14:creationId xmlns:p14="http://schemas.microsoft.com/office/powerpoint/2010/main" val="3239659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9E2D285-F7BD-976C-BA4C-A6708ED757B0}"/>
              </a:ext>
            </a:extLst>
          </p:cNvPr>
          <p:cNvPicPr>
            <a:picLocks noChangeAspect="1"/>
          </p:cNvPicPr>
          <p:nvPr/>
        </p:nvPicPr>
        <p:blipFill rotWithShape="1">
          <a:blip r:embed="rId2"/>
          <a:srcRect l="20061" t="23575" r="19443" b="32521"/>
          <a:stretch/>
        </p:blipFill>
        <p:spPr>
          <a:xfrm>
            <a:off x="-5027" y="357312"/>
            <a:ext cx="9154054" cy="4428876"/>
          </a:xfrm>
          <a:prstGeom prst="rect">
            <a:avLst/>
          </a:prstGeom>
        </p:spPr>
      </p:pic>
    </p:spTree>
    <p:extLst>
      <p:ext uri="{BB962C8B-B14F-4D97-AF65-F5344CB8AC3E}">
        <p14:creationId xmlns:p14="http://schemas.microsoft.com/office/powerpoint/2010/main" val="1590872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66786-A2F6-DC5E-59FB-BD41F1B69CC5}"/>
              </a:ext>
            </a:extLst>
          </p:cNvPr>
          <p:cNvSpPr>
            <a:spLocks noGrp="1"/>
          </p:cNvSpPr>
          <p:nvPr>
            <p:ph type="title"/>
          </p:nvPr>
        </p:nvSpPr>
        <p:spPr>
          <a:xfrm>
            <a:off x="1739893" y="1254161"/>
            <a:ext cx="5159282" cy="945812"/>
          </a:xfrm>
        </p:spPr>
        <p:txBody>
          <a:bodyPr/>
          <a:lstStyle/>
          <a:p>
            <a:r>
              <a:rPr lang="es-CL" sz="4400" dirty="0"/>
              <a:t>4.3. El problema y La pregunta</a:t>
            </a:r>
          </a:p>
        </p:txBody>
      </p:sp>
      <p:pic>
        <p:nvPicPr>
          <p:cNvPr id="7" name="Imagen 6">
            <a:extLst>
              <a:ext uri="{FF2B5EF4-FFF2-40B4-BE49-F238E27FC236}">
                <a16:creationId xmlns:a16="http://schemas.microsoft.com/office/drawing/2014/main" id="{515D8FE6-4337-31ED-2040-156EC23F23AC}"/>
              </a:ext>
            </a:extLst>
          </p:cNvPr>
          <p:cNvPicPr>
            <a:picLocks noChangeAspect="1"/>
          </p:cNvPicPr>
          <p:nvPr/>
        </p:nvPicPr>
        <p:blipFill>
          <a:blip r:embed="rId2"/>
          <a:stretch>
            <a:fillRect/>
          </a:stretch>
        </p:blipFill>
        <p:spPr>
          <a:xfrm>
            <a:off x="0" y="2359301"/>
            <a:ext cx="4536219" cy="2551623"/>
          </a:xfrm>
          <a:prstGeom prst="rect">
            <a:avLst/>
          </a:prstGeom>
        </p:spPr>
      </p:pic>
      <p:pic>
        <p:nvPicPr>
          <p:cNvPr id="9" name="Imagen 8">
            <a:extLst>
              <a:ext uri="{FF2B5EF4-FFF2-40B4-BE49-F238E27FC236}">
                <a16:creationId xmlns:a16="http://schemas.microsoft.com/office/drawing/2014/main" id="{AFAAABD3-68F9-38D9-34E1-47582D49ACBE}"/>
              </a:ext>
            </a:extLst>
          </p:cNvPr>
          <p:cNvPicPr>
            <a:picLocks noChangeAspect="1"/>
          </p:cNvPicPr>
          <p:nvPr/>
        </p:nvPicPr>
        <p:blipFill>
          <a:blip r:embed="rId3"/>
          <a:stretch>
            <a:fillRect/>
          </a:stretch>
        </p:blipFill>
        <p:spPr>
          <a:xfrm>
            <a:off x="4536219" y="2359301"/>
            <a:ext cx="4758290" cy="2551623"/>
          </a:xfrm>
          <a:prstGeom prst="rect">
            <a:avLst/>
          </a:prstGeom>
        </p:spPr>
      </p:pic>
      <p:sp>
        <p:nvSpPr>
          <p:cNvPr id="10" name="CuadroTexto 9">
            <a:extLst>
              <a:ext uri="{FF2B5EF4-FFF2-40B4-BE49-F238E27FC236}">
                <a16:creationId xmlns:a16="http://schemas.microsoft.com/office/drawing/2014/main" id="{94B0DC7B-D306-AAE0-52D6-95F40F8C49E8}"/>
              </a:ext>
            </a:extLst>
          </p:cNvPr>
          <p:cNvSpPr txBox="1"/>
          <p:nvPr/>
        </p:nvSpPr>
        <p:spPr>
          <a:xfrm>
            <a:off x="2894275" y="4872253"/>
            <a:ext cx="1677725"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 Terror en Tokio</a:t>
            </a:r>
          </a:p>
        </p:txBody>
      </p:sp>
      <p:sp>
        <p:nvSpPr>
          <p:cNvPr id="11" name="CuadroTexto 10">
            <a:extLst>
              <a:ext uri="{FF2B5EF4-FFF2-40B4-BE49-F238E27FC236}">
                <a16:creationId xmlns:a16="http://schemas.microsoft.com/office/drawing/2014/main" id="{571989BE-1A06-9FC9-B3EB-603E534DFFE7}"/>
              </a:ext>
            </a:extLst>
          </p:cNvPr>
          <p:cNvSpPr txBox="1"/>
          <p:nvPr/>
        </p:nvSpPr>
        <p:spPr>
          <a:xfrm>
            <a:off x="7521934" y="4872253"/>
            <a:ext cx="1677725"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 </a:t>
            </a:r>
            <a:r>
              <a:rPr lang="es-CL" dirty="0" err="1">
                <a:latin typeface="Catamaran" panose="020B0604020202020204" charset="0"/>
                <a:cs typeface="Catamaran" panose="020B0604020202020204" charset="0"/>
              </a:rPr>
              <a:t>Shibasaki</a:t>
            </a: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384957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930303" y="731520"/>
            <a:ext cx="7665057" cy="4055165"/>
          </a:xfrm>
        </p:spPr>
        <p:txBody>
          <a:bodyPr/>
          <a:lstStyle/>
          <a:p>
            <a:pPr algn="l">
              <a:buFont typeface="Arial" panose="020B0604020202020204" pitchFamily="34" charset="0"/>
              <a:buChar char="•"/>
            </a:pPr>
            <a:r>
              <a:rPr lang="es-ES" b="1" dirty="0"/>
              <a:t>Terror en Tokio</a:t>
            </a:r>
            <a:r>
              <a:rPr lang="es-ES" dirty="0"/>
              <a:t> (</a:t>
            </a:r>
            <a:r>
              <a:rPr lang="es-ES" i="1" dirty="0" err="1"/>
              <a:t>Zankyou</a:t>
            </a:r>
            <a:r>
              <a:rPr lang="es-ES" i="1" dirty="0"/>
              <a:t> no Terror</a:t>
            </a:r>
            <a:r>
              <a:rPr lang="es-ES" dirty="0"/>
              <a:t> o </a:t>
            </a:r>
            <a:r>
              <a:rPr lang="es-ES" i="1" dirty="0"/>
              <a:t>Terror in </a:t>
            </a:r>
            <a:r>
              <a:rPr lang="es-ES" i="1" dirty="0" err="1"/>
              <a:t>Resonance</a:t>
            </a:r>
            <a:r>
              <a:rPr lang="es-ES" dirty="0"/>
              <a:t>) es una serie de anime que gira en torno a dos jóvenes, llamados </a:t>
            </a:r>
            <a:r>
              <a:rPr lang="es-ES" dirty="0" err="1"/>
              <a:t>Nine</a:t>
            </a:r>
            <a:r>
              <a:rPr lang="es-ES" dirty="0"/>
              <a:t> y </a:t>
            </a:r>
            <a:r>
              <a:rPr lang="es-ES" dirty="0" err="1"/>
              <a:t>Twelve</a:t>
            </a:r>
            <a:r>
              <a:rPr lang="es-ES" dirty="0"/>
              <a:t>, quienes se presentan como los terroristas responsables de una serie de ataques en Tokio. </a:t>
            </a:r>
          </a:p>
          <a:p>
            <a:pPr algn="l">
              <a:buFont typeface="Arial" panose="020B0604020202020204" pitchFamily="34" charset="0"/>
              <a:buChar char="•"/>
            </a:pPr>
            <a:r>
              <a:rPr lang="es-ES" b="1" dirty="0" err="1"/>
              <a:t>Shibasaki</a:t>
            </a:r>
            <a:r>
              <a:rPr lang="es-ES" dirty="0"/>
              <a:t> es un detective retirado que juega un papel crucial en la serie. A pesar de haberse distanciado del cuerpo policial, se ve arrastrado nuevamente a la investigación de los atentados de "</a:t>
            </a:r>
            <a:r>
              <a:rPr lang="es-ES" dirty="0" err="1"/>
              <a:t>Sphinx</a:t>
            </a:r>
            <a:r>
              <a:rPr lang="es-ES" dirty="0"/>
              <a:t>". Su intelecto y experiencia lo posicionan como el único capaz de descifrar los mensajes y acertijos dejados por los terroristas. A lo largo de la trama, </a:t>
            </a:r>
            <a:r>
              <a:rPr lang="es-ES" dirty="0" err="1"/>
              <a:t>Shibasaki</a:t>
            </a:r>
            <a:r>
              <a:rPr lang="es-ES" dirty="0"/>
              <a:t> no solo sigue el rastro de </a:t>
            </a:r>
            <a:r>
              <a:rPr lang="es-ES" dirty="0" err="1"/>
              <a:t>Nine</a:t>
            </a:r>
            <a:r>
              <a:rPr lang="es-ES" dirty="0"/>
              <a:t> y </a:t>
            </a:r>
            <a:r>
              <a:rPr lang="es-ES" dirty="0" err="1"/>
              <a:t>Twelve</a:t>
            </a:r>
            <a:r>
              <a:rPr lang="es-ES" dirty="0"/>
              <a:t>, sino que también empatiza con sus motivos, lo que lo convierte en una figura clave para descubrir la verdad detrás de la conspiración gubernamental. Su papel es esencial como el puente entre la ley y la verdad oculta, ya que, aunque es un representante de la justicia, también es crítico del sistema corrupto que los protagonistas buscan exponer.</a:t>
            </a:r>
            <a:endParaRPr lang="es-CL" dirty="0"/>
          </a:p>
        </p:txBody>
      </p:sp>
    </p:spTree>
    <p:extLst>
      <p:ext uri="{BB962C8B-B14F-4D97-AF65-F5344CB8AC3E}">
        <p14:creationId xmlns:p14="http://schemas.microsoft.com/office/powerpoint/2010/main" val="1764676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930303" y="731520"/>
            <a:ext cx="5078611" cy="4263102"/>
          </a:xfrm>
        </p:spPr>
        <p:txBody>
          <a:bodyPr/>
          <a:lstStyle/>
          <a:p>
            <a:pPr algn="l">
              <a:buFont typeface="Arial" panose="020B0604020202020204" pitchFamily="34" charset="0"/>
              <a:buChar char="•"/>
            </a:pPr>
            <a:r>
              <a:rPr lang="es-ES" dirty="0"/>
              <a:t>¿Qué constituye una buena pregunta de investigación?</a:t>
            </a:r>
          </a:p>
          <a:p>
            <a:pPr marL="914400" lvl="2" algn="l">
              <a:spcBef>
                <a:spcPts val="0"/>
              </a:spcBef>
              <a:buFont typeface="Arial" panose="020B0604020202020204" pitchFamily="34" charset="0"/>
              <a:buChar char="•"/>
            </a:pPr>
            <a:r>
              <a:rPr lang="es-ES" sz="1600" dirty="0"/>
              <a:t>No debe ser ni demasiado amplia (imposible) ni demasiado específica (irrelevante)</a:t>
            </a:r>
          </a:p>
          <a:p>
            <a:pPr algn="l">
              <a:buFont typeface="Arial" panose="020B0604020202020204" pitchFamily="34" charset="0"/>
              <a:buChar char="•"/>
            </a:pPr>
            <a:endParaRPr lang="es-ES" dirty="0"/>
          </a:p>
          <a:p>
            <a:pPr algn="l">
              <a:buFont typeface="Arial" panose="020B0604020202020204" pitchFamily="34" charset="0"/>
              <a:buChar char="•"/>
            </a:pPr>
            <a:r>
              <a:rPr lang="es-ES" dirty="0"/>
              <a:t>Deben estar claramente definidos:</a:t>
            </a:r>
          </a:p>
          <a:p>
            <a:pPr marL="914400" lvl="2" algn="l">
              <a:spcBef>
                <a:spcPts val="0"/>
              </a:spcBef>
              <a:buFont typeface="Arial" panose="020B0604020202020204" pitchFamily="34" charset="0"/>
              <a:buChar char="•"/>
            </a:pPr>
            <a:r>
              <a:rPr lang="es-ES" sz="1600" dirty="0"/>
              <a:t>El objeto de estudio</a:t>
            </a:r>
          </a:p>
          <a:p>
            <a:pPr marL="914400" lvl="2" algn="l">
              <a:spcBef>
                <a:spcPts val="0"/>
              </a:spcBef>
              <a:buFont typeface="Arial" panose="020B0604020202020204" pitchFamily="34" charset="0"/>
              <a:buChar char="•"/>
            </a:pPr>
            <a:r>
              <a:rPr lang="es-ES" sz="1600" dirty="0"/>
              <a:t>Los conceptos y/o variables</a:t>
            </a:r>
          </a:p>
          <a:p>
            <a:pPr marL="914400" lvl="2" algn="l">
              <a:spcBef>
                <a:spcPts val="0"/>
              </a:spcBef>
              <a:buFont typeface="Arial" panose="020B0604020202020204" pitchFamily="34" charset="0"/>
              <a:buChar char="•"/>
            </a:pPr>
            <a:r>
              <a:rPr lang="es-ES" sz="1600" dirty="0"/>
              <a:t>Los sujetos</a:t>
            </a:r>
          </a:p>
          <a:p>
            <a:pPr marL="914400" lvl="2" algn="l">
              <a:spcBef>
                <a:spcPts val="0"/>
              </a:spcBef>
              <a:buFont typeface="Arial" panose="020B0604020202020204" pitchFamily="34" charset="0"/>
              <a:buChar char="•"/>
            </a:pPr>
            <a:r>
              <a:rPr lang="es-ES" sz="1600" dirty="0"/>
              <a:t>El tiempo</a:t>
            </a:r>
          </a:p>
          <a:p>
            <a:pPr marL="914400" lvl="2" algn="l">
              <a:spcBef>
                <a:spcPts val="0"/>
              </a:spcBef>
              <a:buFont typeface="Arial" panose="020B0604020202020204" pitchFamily="34" charset="0"/>
              <a:buChar char="•"/>
            </a:pPr>
            <a:r>
              <a:rPr lang="es-ES" sz="1600" dirty="0"/>
              <a:t>El espacio</a:t>
            </a:r>
          </a:p>
          <a:p>
            <a:pPr algn="l">
              <a:buFont typeface="Arial" panose="020B0604020202020204" pitchFamily="34" charset="0"/>
              <a:buChar char="•"/>
            </a:pPr>
            <a:endParaRPr lang="es-ES" dirty="0"/>
          </a:p>
          <a:p>
            <a:pPr algn="l">
              <a:buFont typeface="Arial" panose="020B0604020202020204" pitchFamily="34" charset="0"/>
              <a:buChar char="•"/>
            </a:pPr>
            <a:r>
              <a:rPr lang="es-ES" dirty="0"/>
              <a:t>Debe tener alguna conexión con la teoría y la investigación existente</a:t>
            </a:r>
          </a:p>
          <a:p>
            <a:pPr algn="l">
              <a:buFont typeface="Arial" panose="020B0604020202020204" pitchFamily="34" charset="0"/>
              <a:buChar char="•"/>
            </a:pPr>
            <a:endParaRPr lang="es-ES" dirty="0"/>
          </a:p>
          <a:p>
            <a:pPr algn="l">
              <a:buFont typeface="Arial" panose="020B0604020202020204" pitchFamily="34" charset="0"/>
              <a:buChar char="•"/>
            </a:pPr>
            <a:r>
              <a:rPr lang="es-ES" dirty="0"/>
              <a:t>Debe ser capaz de hacer alguna contribución original (relevante en ámbitos académicos)</a:t>
            </a:r>
            <a:endParaRPr lang="es-CL" dirty="0"/>
          </a:p>
        </p:txBody>
      </p:sp>
      <p:pic>
        <p:nvPicPr>
          <p:cNvPr id="1026" name="Picture 2" descr="Expanding brain | DEFINO CLARAMENTE EL OBJETIVO; DEFINO CLARAMENTE LOS CONCEPTOS Y/O VARIABLES; DEFINO CLARAMENTE A LOS SUJETOS (LOS CONSTRUYO COMO MI OBJETO); DEFINO CLARAMENTE EL TIEMPO Y EL ESPACIO; GENERO ALGUNA CONEXIÓN CON TEORÍAS E INVESTIGACIONES EXISTENTES; REALIZO UNA CONTRIBUCIÓN ORIGINAL | image tagged in expanding brain | made w/ Imgflip meme maker">
            <a:extLst>
              <a:ext uri="{FF2B5EF4-FFF2-40B4-BE49-F238E27FC236}">
                <a16:creationId xmlns:a16="http://schemas.microsoft.com/office/drawing/2014/main" id="{C5715706-5236-9236-72D8-E79080A16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050" y="0"/>
            <a:ext cx="25209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601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671885" y="417443"/>
            <a:ext cx="7665057" cy="4055165"/>
          </a:xfrm>
        </p:spPr>
        <p:txBody>
          <a:bodyPr/>
          <a:lstStyle/>
          <a:p>
            <a:pPr algn="l">
              <a:buFont typeface="Arial" panose="020B0604020202020204" pitchFamily="34" charset="0"/>
              <a:buChar char="•"/>
            </a:pPr>
            <a:r>
              <a:rPr lang="es-ES" sz="1800" dirty="0"/>
              <a:t>Ejemplos de preguntas de investigación que no pueden ser estudiadas empíricamente:</a:t>
            </a:r>
          </a:p>
          <a:p>
            <a:pPr marL="139700" indent="0" algn="l"/>
            <a:endParaRPr lang="es-ES" sz="1800" dirty="0"/>
          </a:p>
          <a:p>
            <a:pPr lvl="1" algn="l">
              <a:spcBef>
                <a:spcPts val="0"/>
              </a:spcBef>
              <a:buFont typeface="Arial" panose="020B0604020202020204" pitchFamily="34" charset="0"/>
              <a:buChar char="•"/>
            </a:pPr>
            <a:r>
              <a:rPr lang="es-ES" sz="1800" dirty="0"/>
              <a:t>¿Cuáles son las causas verdaderas que explican el quiebre de la democracia en Chile en 1973?</a:t>
            </a:r>
          </a:p>
          <a:p>
            <a:pPr lvl="2" algn="l">
              <a:spcBef>
                <a:spcPts val="0"/>
              </a:spcBef>
              <a:buFont typeface="Arial" panose="020B0604020202020204" pitchFamily="34" charset="0"/>
              <a:buChar char="•"/>
            </a:pPr>
            <a:r>
              <a:rPr lang="es-ES" sz="1800" dirty="0"/>
              <a:t>Imposibles de responder</a:t>
            </a:r>
          </a:p>
          <a:p>
            <a:pPr algn="l">
              <a:buFont typeface="Arial" panose="020B0604020202020204" pitchFamily="34" charset="0"/>
              <a:buChar char="•"/>
            </a:pPr>
            <a:endParaRPr lang="es-ES" sz="1800" dirty="0"/>
          </a:p>
          <a:p>
            <a:pPr lvl="1" algn="l">
              <a:spcBef>
                <a:spcPts val="0"/>
              </a:spcBef>
              <a:buFont typeface="Arial" panose="020B0604020202020204" pitchFamily="34" charset="0"/>
              <a:buChar char="•"/>
            </a:pPr>
            <a:r>
              <a:rPr lang="es-ES" sz="1800" dirty="0"/>
              <a:t>¿Qué variables socioculturales se asocian al proceso de despolitización de los chilenos?</a:t>
            </a:r>
          </a:p>
          <a:p>
            <a:pPr lvl="2" algn="l">
              <a:spcBef>
                <a:spcPts val="0"/>
              </a:spcBef>
              <a:buFont typeface="Arial" panose="020B0604020202020204" pitchFamily="34" charset="0"/>
              <a:buChar char="•"/>
            </a:pPr>
            <a:r>
              <a:rPr lang="es-ES" sz="1800" dirty="0"/>
              <a:t>Muy generales</a:t>
            </a:r>
          </a:p>
          <a:p>
            <a:pPr marL="596900" lvl="1" indent="0" algn="l">
              <a:spcBef>
                <a:spcPts val="0"/>
              </a:spcBef>
            </a:pPr>
            <a:endParaRPr lang="es-CL" sz="1600" dirty="0"/>
          </a:p>
        </p:txBody>
      </p:sp>
    </p:spTree>
    <p:extLst>
      <p:ext uri="{BB962C8B-B14F-4D97-AF65-F5344CB8AC3E}">
        <p14:creationId xmlns:p14="http://schemas.microsoft.com/office/powerpoint/2010/main" val="112203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671885" y="417443"/>
            <a:ext cx="7665057" cy="4055165"/>
          </a:xfrm>
        </p:spPr>
        <p:txBody>
          <a:bodyPr/>
          <a:lstStyle/>
          <a:p>
            <a:pPr algn="l">
              <a:buFont typeface="Arial" panose="020B0604020202020204" pitchFamily="34" charset="0"/>
              <a:buChar char="•"/>
            </a:pPr>
            <a:endParaRPr lang="es-ES" sz="1400" dirty="0"/>
          </a:p>
          <a:p>
            <a:pPr lvl="1" algn="l">
              <a:spcBef>
                <a:spcPts val="0"/>
              </a:spcBef>
              <a:buFont typeface="Arial" panose="020B0604020202020204" pitchFamily="34" charset="0"/>
              <a:buChar char="•"/>
            </a:pPr>
            <a:r>
              <a:rPr lang="es-ES" sz="1800" dirty="0"/>
              <a:t>¿Cuál es la relación entre nivel educacional y consumo cultural en el Chile moderno?</a:t>
            </a:r>
          </a:p>
          <a:p>
            <a:pPr lvl="2" algn="l">
              <a:spcBef>
                <a:spcPts val="0"/>
              </a:spcBef>
              <a:buFont typeface="Arial" panose="020B0604020202020204" pitchFamily="34" charset="0"/>
              <a:buChar char="•"/>
            </a:pPr>
            <a:r>
              <a:rPr lang="es-ES" sz="1800" dirty="0"/>
              <a:t>Sin sujeto de estudio definido</a:t>
            </a:r>
          </a:p>
          <a:p>
            <a:pPr algn="l">
              <a:buFont typeface="Arial" panose="020B0604020202020204" pitchFamily="34" charset="0"/>
              <a:buChar char="•"/>
            </a:pPr>
            <a:endParaRPr lang="es-ES" sz="1800" dirty="0"/>
          </a:p>
          <a:p>
            <a:pPr lvl="1" algn="l">
              <a:spcBef>
                <a:spcPts val="0"/>
              </a:spcBef>
              <a:buFont typeface="Arial" panose="020B0604020202020204" pitchFamily="34" charset="0"/>
              <a:buChar char="•"/>
            </a:pPr>
            <a:r>
              <a:rPr lang="es-ES" sz="1800" dirty="0"/>
              <a:t>¿En qué se diferencia el modo de vivir de católicos y evangélicos?</a:t>
            </a:r>
          </a:p>
          <a:p>
            <a:pPr lvl="2" algn="l">
              <a:spcBef>
                <a:spcPts val="0"/>
              </a:spcBef>
              <a:buFont typeface="Arial" panose="020B0604020202020204" pitchFamily="34" charset="0"/>
              <a:buChar char="•"/>
            </a:pPr>
            <a:r>
              <a:rPr lang="es-ES" sz="1800" dirty="0"/>
              <a:t>Sin objeto de estudio definido</a:t>
            </a:r>
          </a:p>
          <a:p>
            <a:pPr algn="l">
              <a:buFont typeface="Arial" panose="020B0604020202020204" pitchFamily="34" charset="0"/>
              <a:buChar char="•"/>
            </a:pPr>
            <a:endParaRPr lang="es-ES" sz="1800" dirty="0"/>
          </a:p>
          <a:p>
            <a:pPr lvl="1" algn="l">
              <a:spcBef>
                <a:spcPts val="0"/>
              </a:spcBef>
              <a:buFont typeface="Arial" panose="020B0604020202020204" pitchFamily="34" charset="0"/>
              <a:buChar char="•"/>
            </a:pPr>
            <a:r>
              <a:rPr lang="es-ES" sz="1800" dirty="0"/>
              <a:t>¿Cuál es la opinión de los narcotraficantes chilenos frente a la nueva ley de consumo de drogas?</a:t>
            </a:r>
          </a:p>
          <a:p>
            <a:pPr lvl="2" algn="l">
              <a:spcBef>
                <a:spcPts val="0"/>
              </a:spcBef>
              <a:buFont typeface="Arial" panose="020B0604020202020204" pitchFamily="34" charset="0"/>
              <a:buChar char="•"/>
            </a:pPr>
            <a:r>
              <a:rPr lang="es-ES" sz="1800" dirty="0"/>
              <a:t>Con problemas de acceso</a:t>
            </a:r>
          </a:p>
          <a:p>
            <a:pPr marL="596900" lvl="1" indent="0" algn="l">
              <a:spcBef>
                <a:spcPts val="0"/>
              </a:spcBef>
            </a:pPr>
            <a:endParaRPr lang="es-CL" sz="1600" dirty="0"/>
          </a:p>
        </p:txBody>
      </p:sp>
    </p:spTree>
    <p:extLst>
      <p:ext uri="{BB962C8B-B14F-4D97-AF65-F5344CB8AC3E}">
        <p14:creationId xmlns:p14="http://schemas.microsoft.com/office/powerpoint/2010/main" val="160129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620202" y="1307989"/>
            <a:ext cx="7665057" cy="4055165"/>
          </a:xfrm>
        </p:spPr>
        <p:txBody>
          <a:bodyPr/>
          <a:lstStyle/>
          <a:p>
            <a:pPr marL="596900" lvl="1" indent="0" algn="l">
              <a:spcBef>
                <a:spcPts val="0"/>
              </a:spcBef>
            </a:pPr>
            <a:r>
              <a:rPr lang="es-ES" sz="1600" dirty="0"/>
              <a:t>Ejemplos de preguntas de investigación que sí pueden ser estudiadas empíricamente:</a:t>
            </a:r>
          </a:p>
          <a:p>
            <a:pPr marL="596900" lvl="1" indent="0" algn="l">
              <a:spcBef>
                <a:spcPts val="0"/>
              </a:spcBef>
            </a:pPr>
            <a:endParaRPr lang="es-ES" sz="1600" dirty="0"/>
          </a:p>
          <a:p>
            <a:pPr marL="882650" lvl="1" indent="-285750" algn="l">
              <a:spcBef>
                <a:spcPts val="0"/>
              </a:spcBef>
              <a:buFont typeface="Arial" panose="020B0604020202020204" pitchFamily="34" charset="0"/>
              <a:buChar char="•"/>
            </a:pPr>
            <a:r>
              <a:rPr lang="es-ES" sz="1600" dirty="0"/>
              <a:t>¿Qué </a:t>
            </a:r>
            <a:r>
              <a:rPr lang="es-ES" sz="1600" u="sng" dirty="0"/>
              <a:t>representaciones tienen sobre la “política” </a:t>
            </a:r>
            <a:r>
              <a:rPr lang="es-ES" sz="1600" dirty="0"/>
              <a:t>los </a:t>
            </a:r>
            <a:r>
              <a:rPr lang="es-ES" sz="1600" u="sng" dirty="0"/>
              <a:t>estudiantes secundarios </a:t>
            </a:r>
            <a:r>
              <a:rPr lang="es-ES" sz="1600" dirty="0"/>
              <a:t>de la </a:t>
            </a:r>
            <a:r>
              <a:rPr lang="es-ES" sz="1600" u="sng" dirty="0"/>
              <a:t>Región de Valparaíso </a:t>
            </a:r>
            <a:r>
              <a:rPr lang="es-ES" sz="1600" dirty="0"/>
              <a:t>en la </a:t>
            </a:r>
            <a:r>
              <a:rPr lang="es-ES" sz="1600" u="sng" dirty="0"/>
              <a:t>actualidad</a:t>
            </a:r>
            <a:r>
              <a:rPr lang="es-ES" sz="1600" dirty="0"/>
              <a:t>?</a:t>
            </a:r>
          </a:p>
          <a:p>
            <a:pPr marL="882650" lvl="1" indent="-285750" algn="l">
              <a:spcBef>
                <a:spcPts val="0"/>
              </a:spcBef>
              <a:buFont typeface="Arial" panose="020B0604020202020204" pitchFamily="34" charset="0"/>
              <a:buChar char="•"/>
            </a:pPr>
            <a:endParaRPr lang="es-ES" sz="1600" dirty="0"/>
          </a:p>
          <a:p>
            <a:pPr marL="882650" lvl="1" indent="-285750" algn="l">
              <a:spcBef>
                <a:spcPts val="0"/>
              </a:spcBef>
              <a:buFont typeface="Arial" panose="020B0604020202020204" pitchFamily="34" charset="0"/>
              <a:buChar char="•"/>
            </a:pPr>
            <a:r>
              <a:rPr lang="es-ES" sz="1600" dirty="0"/>
              <a:t>¿Cuál es la </a:t>
            </a:r>
            <a:r>
              <a:rPr lang="es-ES" sz="1600" u="sng" dirty="0"/>
              <a:t>relación</a:t>
            </a:r>
            <a:r>
              <a:rPr lang="es-ES" sz="1600" dirty="0"/>
              <a:t> entre el ‘</a:t>
            </a:r>
            <a:r>
              <a:rPr lang="es-ES" sz="1600" u="sng" dirty="0"/>
              <a:t>nivel de interés en la política’</a:t>
            </a:r>
            <a:r>
              <a:rPr lang="es-ES" sz="1600" dirty="0"/>
              <a:t> y el ‘</a:t>
            </a:r>
            <a:r>
              <a:rPr lang="es-ES" sz="1600" u="sng" dirty="0"/>
              <a:t>nivel de educación’ </a:t>
            </a:r>
            <a:r>
              <a:rPr lang="es-ES" sz="1600" dirty="0"/>
              <a:t>de los </a:t>
            </a:r>
            <a:r>
              <a:rPr lang="es-ES" sz="1600" u="sng" dirty="0"/>
              <a:t>chilenos y chilenas mayores de 18 años </a:t>
            </a:r>
            <a:r>
              <a:rPr lang="es-ES" sz="1600" dirty="0"/>
              <a:t>en la </a:t>
            </a:r>
            <a:r>
              <a:rPr lang="es-ES" sz="1600" u="sng" dirty="0"/>
              <a:t>actualidad</a:t>
            </a:r>
            <a:r>
              <a:rPr lang="es-ES" sz="1600" dirty="0"/>
              <a:t>?</a:t>
            </a:r>
          </a:p>
          <a:p>
            <a:pPr marL="882650" lvl="1" indent="-285750" algn="l">
              <a:spcBef>
                <a:spcPts val="0"/>
              </a:spcBef>
              <a:buFont typeface="Arial" panose="020B0604020202020204" pitchFamily="34" charset="0"/>
              <a:buChar char="•"/>
            </a:pPr>
            <a:endParaRPr lang="es-ES" sz="1600" dirty="0"/>
          </a:p>
          <a:p>
            <a:pPr marL="882650" lvl="1" indent="-285750" algn="l">
              <a:spcBef>
                <a:spcPts val="0"/>
              </a:spcBef>
              <a:buFont typeface="Arial" panose="020B0604020202020204" pitchFamily="34" charset="0"/>
              <a:buChar char="•"/>
            </a:pPr>
            <a:r>
              <a:rPr lang="es-ES" sz="1600" dirty="0">
                <a:sym typeface="Wingdings" panose="05000000000000000000" pitchFamily="2" charset="2"/>
              </a:rPr>
              <a:t>tienen: </a:t>
            </a:r>
          </a:p>
          <a:p>
            <a:pPr marL="1339850" lvl="2" indent="-285750" algn="l">
              <a:spcBef>
                <a:spcPts val="0"/>
              </a:spcBef>
              <a:buFont typeface="Arial" panose="020B0604020202020204" pitchFamily="34" charset="0"/>
              <a:buChar char="•"/>
            </a:pPr>
            <a:r>
              <a:rPr lang="es-ES" sz="1600" dirty="0">
                <a:sym typeface="Wingdings" panose="05000000000000000000" pitchFamily="2" charset="2"/>
              </a:rPr>
              <a:t>un concepto-problema; un sujeto claro; en un espacio y tiempo definido</a:t>
            </a:r>
            <a:endParaRPr lang="es-CL" sz="1600" dirty="0"/>
          </a:p>
        </p:txBody>
      </p:sp>
    </p:spTree>
    <p:extLst>
      <p:ext uri="{BB962C8B-B14F-4D97-AF65-F5344CB8AC3E}">
        <p14:creationId xmlns:p14="http://schemas.microsoft.com/office/powerpoint/2010/main" val="174818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E4981C-28F6-D416-C3CE-745998289DAF}"/>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D97E1D46-FB4B-8C0D-FE07-38042DD90554}"/>
              </a:ext>
            </a:extLst>
          </p:cNvPr>
          <p:cNvSpPr>
            <a:spLocks noGrp="1"/>
          </p:cNvSpPr>
          <p:nvPr>
            <p:ph type="body" idx="1"/>
          </p:nvPr>
        </p:nvSpPr>
        <p:spPr/>
        <p:txBody>
          <a:bodyPr/>
          <a:lstStyle/>
          <a:p>
            <a:endParaRPr lang="es-ES"/>
          </a:p>
        </p:txBody>
      </p:sp>
      <p:pic>
        <p:nvPicPr>
          <p:cNvPr id="5" name="Imagen 4">
            <a:extLst>
              <a:ext uri="{FF2B5EF4-FFF2-40B4-BE49-F238E27FC236}">
                <a16:creationId xmlns:a16="http://schemas.microsoft.com/office/drawing/2014/main" id="{32108778-D687-DD76-F029-EDB53D6B02F1}"/>
              </a:ext>
            </a:extLst>
          </p:cNvPr>
          <p:cNvPicPr>
            <a:picLocks noChangeAspect="1"/>
          </p:cNvPicPr>
          <p:nvPr/>
        </p:nvPicPr>
        <p:blipFill>
          <a:blip r:embed="rId2"/>
          <a:stretch>
            <a:fillRect/>
          </a:stretch>
        </p:blipFill>
        <p:spPr>
          <a:xfrm>
            <a:off x="2032838" y="0"/>
            <a:ext cx="5078324" cy="5143500"/>
          </a:xfrm>
          <a:prstGeom prst="rect">
            <a:avLst/>
          </a:prstGeom>
        </p:spPr>
      </p:pic>
    </p:spTree>
    <p:extLst>
      <p:ext uri="{BB962C8B-B14F-4D97-AF65-F5344CB8AC3E}">
        <p14:creationId xmlns:p14="http://schemas.microsoft.com/office/powerpoint/2010/main" val="1491812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2988806-EB7A-403E-6656-7863E35303D4}"/>
              </a:ext>
            </a:extLst>
          </p:cNvPr>
          <p:cNvSpPr>
            <a:spLocks noGrp="1"/>
          </p:cNvSpPr>
          <p:nvPr>
            <p:ph type="subTitle" idx="1"/>
          </p:nvPr>
        </p:nvSpPr>
        <p:spPr>
          <a:xfrm>
            <a:off x="564543" y="230587"/>
            <a:ext cx="7665057" cy="4055165"/>
          </a:xfrm>
        </p:spPr>
        <p:txBody>
          <a:bodyPr/>
          <a:lstStyle/>
          <a:p>
            <a:pPr marL="596900" lvl="1" indent="0" algn="l">
              <a:spcBef>
                <a:spcPts val="0"/>
              </a:spcBef>
            </a:pPr>
            <a:r>
              <a:rPr lang="es-ES" sz="1600" dirty="0"/>
              <a:t>Ejemplos de preguntas de investigación que sí pueden ser respondidas mediante </a:t>
            </a:r>
          </a:p>
          <a:p>
            <a:pPr marL="596900" lvl="1" indent="0" algn="l">
              <a:spcBef>
                <a:spcPts val="0"/>
              </a:spcBef>
            </a:pPr>
            <a:r>
              <a:rPr lang="es-ES" sz="1600" dirty="0"/>
              <a:t>una estrategia de investigación cuantitativa:</a:t>
            </a:r>
          </a:p>
          <a:p>
            <a:pPr marL="596900" lvl="1" indent="0" algn="l">
              <a:spcBef>
                <a:spcPts val="0"/>
              </a:spcBef>
            </a:pPr>
            <a:endParaRPr lang="es-ES" sz="1600" dirty="0"/>
          </a:p>
          <a:p>
            <a:pPr marL="882650" lvl="1" indent="-285750" algn="l">
              <a:spcBef>
                <a:spcPts val="0"/>
              </a:spcBef>
              <a:buFont typeface="Arial" panose="020B0604020202020204" pitchFamily="34" charset="0"/>
              <a:buChar char="•"/>
            </a:pPr>
            <a:r>
              <a:rPr lang="es-ES" sz="1600" dirty="0"/>
              <a:t>¿Cómo es la relación entre el ‘nivel de consumo cultural’ y el ‘nivel de educación’ de los chilenos y chilenas mayores de 18 años en la actualidad?</a:t>
            </a:r>
          </a:p>
          <a:p>
            <a:pPr marL="882650" lvl="1" indent="-285750" algn="l">
              <a:spcBef>
                <a:spcPts val="0"/>
              </a:spcBef>
              <a:buFont typeface="Arial" panose="020B0604020202020204" pitchFamily="34" charset="0"/>
              <a:buChar char="•"/>
            </a:pPr>
            <a:endParaRPr lang="es-ES" sz="1600" dirty="0"/>
          </a:p>
          <a:p>
            <a:pPr marL="882650" lvl="1" indent="-285750" algn="l">
              <a:spcBef>
                <a:spcPts val="0"/>
              </a:spcBef>
              <a:buFont typeface="Arial" panose="020B0604020202020204" pitchFamily="34" charset="0"/>
              <a:buChar char="•"/>
            </a:pPr>
            <a:r>
              <a:rPr lang="es-ES" sz="1600" dirty="0"/>
              <a:t>¿Cuál es la asociación entre ‘deserción escolar’ y ‘nivel socioeconómico’ de los y las adolescentes entre 12 y 15 años de la comuna de Recoleta?</a:t>
            </a:r>
          </a:p>
          <a:p>
            <a:pPr marL="882650" lvl="1" indent="-285750" algn="l">
              <a:spcBef>
                <a:spcPts val="0"/>
              </a:spcBef>
              <a:buFont typeface="Arial" panose="020B0604020202020204" pitchFamily="34" charset="0"/>
              <a:buChar char="•"/>
            </a:pPr>
            <a:endParaRPr lang="es-ES" sz="1600" dirty="0"/>
          </a:p>
          <a:p>
            <a:pPr marL="882650" lvl="1" indent="-285750" algn="l">
              <a:spcBef>
                <a:spcPts val="0"/>
              </a:spcBef>
              <a:buFont typeface="Arial" panose="020B0604020202020204" pitchFamily="34" charset="0"/>
              <a:buChar char="•"/>
            </a:pPr>
            <a:r>
              <a:rPr lang="es-ES" sz="1600" dirty="0"/>
              <a:t>¿Cómo influye el ‘género’ , el ‘nivel socioeconómico’ y el ‘nivel educacional’ sobre la ‘participación política’ de los estudiantes secundarios de la Región de Valparaíso?</a:t>
            </a:r>
          </a:p>
        </p:txBody>
      </p:sp>
    </p:spTree>
    <p:extLst>
      <p:ext uri="{BB962C8B-B14F-4D97-AF65-F5344CB8AC3E}">
        <p14:creationId xmlns:p14="http://schemas.microsoft.com/office/powerpoint/2010/main" val="186048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E2B738B-C68C-FC1A-97A1-18CB4A4F64A9}"/>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89E5F7AC-D625-DA21-0568-BB5826AC125F}"/>
              </a:ext>
            </a:extLst>
          </p:cNvPr>
          <p:cNvPicPr>
            <a:picLocks noChangeAspect="1"/>
          </p:cNvPicPr>
          <p:nvPr/>
        </p:nvPicPr>
        <p:blipFill>
          <a:blip r:embed="rId2"/>
          <a:stretch>
            <a:fillRect/>
          </a:stretch>
        </p:blipFill>
        <p:spPr>
          <a:xfrm>
            <a:off x="2667000" y="666750"/>
            <a:ext cx="3810000" cy="3810000"/>
          </a:xfrm>
          <a:prstGeom prst="rect">
            <a:avLst/>
          </a:prstGeom>
        </p:spPr>
      </p:pic>
    </p:spTree>
    <p:extLst>
      <p:ext uri="{BB962C8B-B14F-4D97-AF65-F5344CB8AC3E}">
        <p14:creationId xmlns:p14="http://schemas.microsoft.com/office/powerpoint/2010/main" val="79547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7E56B3-E57B-DADB-F996-E2B42E69950F}"/>
              </a:ext>
            </a:extLst>
          </p:cNvPr>
          <p:cNvSpPr>
            <a:spLocks noGrp="1"/>
          </p:cNvSpPr>
          <p:nvPr>
            <p:ph type="title"/>
          </p:nvPr>
        </p:nvSpPr>
        <p:spPr>
          <a:xfrm>
            <a:off x="853322" y="946205"/>
            <a:ext cx="7225203" cy="1478298"/>
          </a:xfrm>
        </p:spPr>
        <p:txBody>
          <a:bodyPr/>
          <a:lstStyle/>
          <a:p>
            <a:r>
              <a:rPr lang="es-CL" dirty="0"/>
              <a:t>Revisión</a:t>
            </a:r>
          </a:p>
        </p:txBody>
      </p:sp>
      <p:sp>
        <p:nvSpPr>
          <p:cNvPr id="3" name="CuadroTexto 2">
            <a:extLst>
              <a:ext uri="{FF2B5EF4-FFF2-40B4-BE49-F238E27FC236}">
                <a16:creationId xmlns:a16="http://schemas.microsoft.com/office/drawing/2014/main" id="{6B7C3409-8A35-C0CD-7912-3B46145E4C5B}"/>
              </a:ext>
            </a:extLst>
          </p:cNvPr>
          <p:cNvSpPr txBox="1"/>
          <p:nvPr/>
        </p:nvSpPr>
        <p:spPr>
          <a:xfrm>
            <a:off x="1068681" y="2724385"/>
            <a:ext cx="6807200" cy="738664"/>
          </a:xfrm>
          <a:prstGeom prst="rect">
            <a:avLst/>
          </a:prstGeom>
          <a:noFill/>
        </p:spPr>
        <p:txBody>
          <a:bodyPr wrap="square" rtlCol="0">
            <a:spAutoFit/>
          </a:bodyPr>
          <a:lstStyle/>
          <a:p>
            <a:r>
              <a:rPr lang="es-ES" dirty="0">
                <a:hlinkClick r:id="rId2"/>
              </a:rPr>
              <a:t>https://b.socrative.com/login/student/</a:t>
            </a:r>
            <a:endParaRPr lang="es-ES" dirty="0"/>
          </a:p>
          <a:p>
            <a:r>
              <a:rPr lang="es-ES" dirty="0"/>
              <a:t>SALA: CUANTI1</a:t>
            </a:r>
          </a:p>
          <a:p>
            <a:r>
              <a:rPr lang="es-ES" dirty="0"/>
              <a:t>INDIQUE SU NOMBRE Y CONTESTE</a:t>
            </a:r>
          </a:p>
        </p:txBody>
      </p:sp>
    </p:spTree>
    <p:extLst>
      <p:ext uri="{BB962C8B-B14F-4D97-AF65-F5344CB8AC3E}">
        <p14:creationId xmlns:p14="http://schemas.microsoft.com/office/powerpoint/2010/main" val="4067392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Taller</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393883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7E56B3-E57B-DADB-F996-E2B42E69950F}"/>
              </a:ext>
            </a:extLst>
          </p:cNvPr>
          <p:cNvSpPr>
            <a:spLocks noGrp="1"/>
          </p:cNvSpPr>
          <p:nvPr>
            <p:ph type="title"/>
          </p:nvPr>
        </p:nvSpPr>
        <p:spPr>
          <a:xfrm>
            <a:off x="853322" y="946205"/>
            <a:ext cx="7225203" cy="1478298"/>
          </a:xfrm>
        </p:spPr>
        <p:txBody>
          <a:bodyPr/>
          <a:lstStyle/>
          <a:p>
            <a:r>
              <a:rPr lang="es-CL" sz="4800" dirty="0"/>
              <a:t>Revisión de Ideas de investigación del curso</a:t>
            </a:r>
            <a:endParaRPr lang="es-CL" dirty="0"/>
          </a:p>
        </p:txBody>
      </p:sp>
      <p:sp>
        <p:nvSpPr>
          <p:cNvPr id="4" name="CuadroTexto 3">
            <a:extLst>
              <a:ext uri="{FF2B5EF4-FFF2-40B4-BE49-F238E27FC236}">
                <a16:creationId xmlns:a16="http://schemas.microsoft.com/office/drawing/2014/main" id="{B4387A88-7CFA-B637-F952-BCBF983396BB}"/>
              </a:ext>
            </a:extLst>
          </p:cNvPr>
          <p:cNvSpPr txBox="1"/>
          <p:nvPr/>
        </p:nvSpPr>
        <p:spPr>
          <a:xfrm>
            <a:off x="679836" y="2373511"/>
            <a:ext cx="6981246" cy="1815882"/>
          </a:xfrm>
          <a:prstGeom prst="rect">
            <a:avLst/>
          </a:prstGeom>
          <a:noFill/>
        </p:spPr>
        <p:txBody>
          <a:bodyPr wrap="square" rtlCol="0">
            <a:spAutoFit/>
          </a:bodyPr>
          <a:lstStyle/>
          <a:p>
            <a:pPr marL="285750" lvl="2" indent="-285750">
              <a:buFont typeface="Arial" panose="020B0604020202020204" pitchFamily="34" charset="0"/>
              <a:buChar char="•"/>
            </a:pPr>
            <a:r>
              <a:rPr lang="es-ES" dirty="0">
                <a:latin typeface="Catamaran" panose="020B0604020202020204" charset="0"/>
                <a:cs typeface="Catamaran" panose="020B0604020202020204" charset="0"/>
              </a:rPr>
              <a:t>Definir un tema en conjunto por grupo y contestar: </a:t>
            </a: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¿Por qué es interesante para mi/nosotros?</a:t>
            </a: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¿Por qué podría ser interesante e importante para otros?</a:t>
            </a: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¿Contribuye a mi campo de estudio, mi institución, nuestros compañeros/as?</a:t>
            </a: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¿Se puede hacer de forma cuantitativa?</a:t>
            </a:r>
          </a:p>
          <a:p>
            <a:pPr marL="285750" lvl="3"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lvl="3" indent="-285750">
              <a:buFont typeface="Arial" panose="020B0604020202020204" pitchFamily="34" charset="0"/>
              <a:buChar char="•"/>
            </a:pPr>
            <a:r>
              <a:rPr lang="es-ES" dirty="0">
                <a:latin typeface="Catamaran" panose="020B0604020202020204" charset="0"/>
                <a:cs typeface="Catamaran" panose="020B0604020202020204" charset="0"/>
              </a:rPr>
              <a:t>https://docs.google.com/document/d/1pzb7SxNylHTOBGxFlS3UGeIbg9CiSH5hJAcYj3L-r4s/edit</a:t>
            </a: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864746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46775-CF27-480F-41CE-F136927F77A7}"/>
              </a:ext>
            </a:extLst>
          </p:cNvPr>
          <p:cNvSpPr>
            <a:spLocks noGrp="1"/>
          </p:cNvSpPr>
          <p:nvPr>
            <p:ph type="title"/>
          </p:nvPr>
        </p:nvSpPr>
        <p:spPr/>
        <p:txBody>
          <a:bodyPr/>
          <a:lstStyle/>
          <a:p>
            <a:r>
              <a:rPr lang="es-ES" dirty="0"/>
              <a:t>Formulación de pregunta</a:t>
            </a:r>
          </a:p>
        </p:txBody>
      </p:sp>
      <p:sp>
        <p:nvSpPr>
          <p:cNvPr id="3" name="Subtítulo 2">
            <a:extLst>
              <a:ext uri="{FF2B5EF4-FFF2-40B4-BE49-F238E27FC236}">
                <a16:creationId xmlns:a16="http://schemas.microsoft.com/office/drawing/2014/main" id="{ECF7A931-70FE-8D57-1432-40251C3B3A59}"/>
              </a:ext>
            </a:extLst>
          </p:cNvPr>
          <p:cNvSpPr>
            <a:spLocks noGrp="1"/>
          </p:cNvSpPr>
          <p:nvPr>
            <p:ph type="subTitle" idx="1"/>
          </p:nvPr>
        </p:nvSpPr>
        <p:spPr/>
        <p:txBody>
          <a:bodyPr/>
          <a:lstStyle/>
          <a:p>
            <a:r>
              <a:rPr lang="es-ES" dirty="0"/>
              <a:t>Partiendo de las Ideas </a:t>
            </a:r>
            <a:r>
              <a:rPr lang="es-ES" dirty="0">
                <a:sym typeface="Wingdings" panose="05000000000000000000" pitchFamily="2" charset="2"/>
              </a:rPr>
              <a:t> </a:t>
            </a:r>
            <a:r>
              <a:rPr lang="es-ES" dirty="0"/>
              <a:t>Formulemos nuestra pregunta de investigación!</a:t>
            </a:r>
          </a:p>
        </p:txBody>
      </p:sp>
    </p:spTree>
    <p:extLst>
      <p:ext uri="{BB962C8B-B14F-4D97-AF65-F5344CB8AC3E}">
        <p14:creationId xmlns:p14="http://schemas.microsoft.com/office/powerpoint/2010/main" val="2476980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7E56B3-E57B-DADB-F996-E2B42E69950F}"/>
              </a:ext>
            </a:extLst>
          </p:cNvPr>
          <p:cNvSpPr>
            <a:spLocks noGrp="1"/>
          </p:cNvSpPr>
          <p:nvPr>
            <p:ph type="title"/>
          </p:nvPr>
        </p:nvSpPr>
        <p:spPr>
          <a:xfrm>
            <a:off x="853322" y="946205"/>
            <a:ext cx="7225203" cy="1478298"/>
          </a:xfrm>
        </p:spPr>
        <p:txBody>
          <a:bodyPr/>
          <a:lstStyle/>
          <a:p>
            <a:r>
              <a:rPr lang="es-CL" dirty="0"/>
              <a:t>De las ideas a las preguntas: </a:t>
            </a:r>
          </a:p>
        </p:txBody>
      </p:sp>
      <p:sp>
        <p:nvSpPr>
          <p:cNvPr id="4" name="CuadroTexto 3">
            <a:extLst>
              <a:ext uri="{FF2B5EF4-FFF2-40B4-BE49-F238E27FC236}">
                <a16:creationId xmlns:a16="http://schemas.microsoft.com/office/drawing/2014/main" id="{B4387A88-7CFA-B637-F952-BCBF983396BB}"/>
              </a:ext>
            </a:extLst>
          </p:cNvPr>
          <p:cNvSpPr txBox="1"/>
          <p:nvPr/>
        </p:nvSpPr>
        <p:spPr>
          <a:xfrm>
            <a:off x="679836" y="2373511"/>
            <a:ext cx="6981246" cy="2523768"/>
          </a:xfrm>
          <a:prstGeom prst="rect">
            <a:avLst/>
          </a:prstGeom>
          <a:noFill/>
        </p:spPr>
        <p:txBody>
          <a:bodyPr wrap="square" rtlCol="0">
            <a:spAutoFit/>
          </a:bodyPr>
          <a:lstStyle/>
          <a:p>
            <a:pPr marL="285750" indent="-285750">
              <a:buClr>
                <a:schemeClr val="dk1"/>
              </a:buClr>
              <a:buSzPts val="1400"/>
              <a:buFont typeface="Arial" panose="020B0604020202020204" pitchFamily="34" charset="0"/>
              <a:buChar char="•"/>
            </a:pPr>
            <a:r>
              <a:rPr lang="es-CL" sz="1200" dirty="0">
                <a:solidFill>
                  <a:schemeClr val="dk1"/>
                </a:solidFill>
                <a:latin typeface="Catamaran"/>
                <a:cs typeface="Catamaran"/>
                <a:sym typeface="Catamaran"/>
              </a:rPr>
              <a:t>De las ideas de investigación elaboré una pregunta qué esté bien formulada </a:t>
            </a:r>
            <a:r>
              <a:rPr lang="es-ES" sz="1200" dirty="0">
                <a:solidFill>
                  <a:schemeClr val="dk1"/>
                </a:solidFill>
                <a:latin typeface="Catamaran"/>
                <a:cs typeface="Catamaran"/>
                <a:sym typeface="Catamaran"/>
              </a:rPr>
              <a:t>(no sea tan amplia (que la haga imposible de responder), ni demasiado específica (que sea irrelevante)) y otra que esté mal formulada.</a:t>
            </a:r>
          </a:p>
          <a:p>
            <a:pPr marL="285750" lvl="2" indent="-285750">
              <a:buClr>
                <a:schemeClr val="dk1"/>
              </a:buClr>
              <a:buSzPts val="1400"/>
              <a:buFont typeface="Arial" panose="020B0604020202020204" pitchFamily="34" charset="0"/>
              <a:buChar char="•"/>
            </a:pPr>
            <a:endParaRPr lang="es-ES" sz="1200" dirty="0">
              <a:solidFill>
                <a:schemeClr val="dk1"/>
              </a:solidFill>
              <a:latin typeface="Catamaran"/>
              <a:cs typeface="Catamaran"/>
              <a:sym typeface="Catamaran"/>
            </a:endParaRPr>
          </a:p>
          <a:p>
            <a:pPr lvl="2">
              <a:buClr>
                <a:schemeClr val="dk1"/>
              </a:buClr>
              <a:buSzPts val="1400"/>
            </a:pPr>
            <a:r>
              <a:rPr lang="es-ES" sz="1200" dirty="0">
                <a:solidFill>
                  <a:schemeClr val="dk1"/>
                </a:solidFill>
                <a:latin typeface="Catamaran"/>
                <a:cs typeface="Catamaran"/>
                <a:sym typeface="Catamaran"/>
              </a:rPr>
              <a:t>En la/s pregunta/s defina: </a:t>
            </a:r>
          </a:p>
          <a:p>
            <a:pPr marL="285750" lvl="3"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Objeto de estudio: ¿Qué?</a:t>
            </a:r>
          </a:p>
          <a:p>
            <a:pPr marL="285750" lvl="2"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Conceptos y/o variables: ¿De qué forma lo trataré?</a:t>
            </a:r>
          </a:p>
          <a:p>
            <a:pPr marL="285750" lvl="2"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Sujetos: ¿A quiénes?</a:t>
            </a:r>
          </a:p>
          <a:p>
            <a:pPr marL="285750" lvl="2"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Tiempo: ¿Cuándo?</a:t>
            </a:r>
          </a:p>
          <a:p>
            <a:pPr marL="285750" lvl="2" indent="-285750">
              <a:buClr>
                <a:schemeClr val="dk1"/>
              </a:buClr>
              <a:buSzPts val="1400"/>
              <a:buFont typeface="Arial" panose="020B0604020202020204" pitchFamily="34" charset="0"/>
              <a:buChar char="•"/>
            </a:pPr>
            <a:r>
              <a:rPr lang="es-ES" sz="1200" dirty="0">
                <a:solidFill>
                  <a:schemeClr val="dk1"/>
                </a:solidFill>
                <a:latin typeface="Catamaran"/>
                <a:cs typeface="Catamaran"/>
                <a:sym typeface="Catamaran"/>
              </a:rPr>
              <a:t>Espacio: ¿Dónde?</a:t>
            </a:r>
          </a:p>
          <a:p>
            <a:pPr marL="285750" lvl="2" indent="-285750">
              <a:buClr>
                <a:schemeClr val="dk1"/>
              </a:buClr>
              <a:buSzPts val="1400"/>
              <a:buFont typeface="Arial" panose="020B0604020202020204" pitchFamily="34" charset="0"/>
              <a:buChar char="•"/>
            </a:pPr>
            <a:endParaRPr lang="es-ES" sz="1200" dirty="0">
              <a:solidFill>
                <a:schemeClr val="dk1"/>
              </a:solidFill>
              <a:latin typeface="Catamaran"/>
              <a:cs typeface="Catamaran"/>
              <a:sym typeface="Catamaran"/>
            </a:endParaRPr>
          </a:p>
          <a:p>
            <a:pPr marL="285750" lvl="3" indent="-285750">
              <a:buFont typeface="Arial" panose="020B0604020202020204" pitchFamily="34" charset="0"/>
              <a:buChar char="•"/>
            </a:pPr>
            <a:r>
              <a:rPr lang="es-ES" sz="1200" dirty="0">
                <a:latin typeface="Catamaran" panose="020B0604020202020204" charset="0"/>
                <a:cs typeface="Catamaran" panose="020B0604020202020204" charset="0"/>
              </a:rPr>
              <a:t>https://docs.google.com/document/d/1pzb7SxNylHTOBGxFlS3UGeIbg9CiSH5hJAcYj3L-r4s/edit</a:t>
            </a:r>
            <a:endParaRPr lang="es-CL" sz="1200" dirty="0">
              <a:latin typeface="Catamaran" panose="020B0604020202020204" charset="0"/>
              <a:cs typeface="Catamaran" panose="020B0604020202020204" charset="0"/>
            </a:endParaRPr>
          </a:p>
          <a:p>
            <a:pPr marL="285750" lvl="2" indent="-285750">
              <a:buFont typeface="Arial" panose="020B0604020202020204" pitchFamily="34" charset="0"/>
              <a:buChar char="•"/>
            </a:pP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697721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3CA0A-C7A8-0C07-0917-2DFF9084D8B9}"/>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5837C50-FCCB-9B99-4570-AC12FACEE19D}"/>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9FA7014-57D2-0013-9EF6-6B61678A9FB4}"/>
              </a:ext>
            </a:extLst>
          </p:cNvPr>
          <p:cNvPicPr>
            <a:picLocks noChangeAspect="1"/>
          </p:cNvPicPr>
          <p:nvPr/>
        </p:nvPicPr>
        <p:blipFill rotWithShape="1">
          <a:blip r:embed="rId2"/>
          <a:srcRect t="5082" b="36751"/>
          <a:stretch/>
        </p:blipFill>
        <p:spPr>
          <a:xfrm>
            <a:off x="0" y="55014"/>
            <a:ext cx="3796748" cy="4727696"/>
          </a:xfrm>
          <a:prstGeom prst="rect">
            <a:avLst/>
          </a:prstGeom>
        </p:spPr>
      </p:pic>
      <p:pic>
        <p:nvPicPr>
          <p:cNvPr id="7" name="Imagen 6">
            <a:extLst>
              <a:ext uri="{FF2B5EF4-FFF2-40B4-BE49-F238E27FC236}">
                <a16:creationId xmlns:a16="http://schemas.microsoft.com/office/drawing/2014/main" id="{3E555160-F041-0D9E-E42B-ADD04167EA6A}"/>
              </a:ext>
            </a:extLst>
          </p:cNvPr>
          <p:cNvPicPr>
            <a:picLocks noChangeAspect="1"/>
          </p:cNvPicPr>
          <p:nvPr/>
        </p:nvPicPr>
        <p:blipFill rotWithShape="1">
          <a:blip r:embed="rId3"/>
          <a:srcRect t="4251" r="3547" b="55316"/>
          <a:stretch/>
        </p:blipFill>
        <p:spPr>
          <a:xfrm>
            <a:off x="3753016" y="55014"/>
            <a:ext cx="5236643" cy="4699221"/>
          </a:xfrm>
          <a:prstGeom prst="rect">
            <a:avLst/>
          </a:prstGeom>
        </p:spPr>
      </p:pic>
    </p:spTree>
    <p:extLst>
      <p:ext uri="{BB962C8B-B14F-4D97-AF65-F5344CB8AC3E}">
        <p14:creationId xmlns:p14="http://schemas.microsoft.com/office/powerpoint/2010/main" val="1897964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7E56B3-E57B-DADB-F996-E2B42E69950F}"/>
              </a:ext>
            </a:extLst>
          </p:cNvPr>
          <p:cNvSpPr>
            <a:spLocks noGrp="1"/>
          </p:cNvSpPr>
          <p:nvPr>
            <p:ph type="title"/>
          </p:nvPr>
        </p:nvSpPr>
        <p:spPr>
          <a:xfrm>
            <a:off x="853322" y="946205"/>
            <a:ext cx="7225203" cy="1478298"/>
          </a:xfrm>
        </p:spPr>
        <p:txBody>
          <a:bodyPr/>
          <a:lstStyle/>
          <a:p>
            <a:r>
              <a:rPr lang="es-CL" sz="4800" dirty="0"/>
              <a:t>Tarea</a:t>
            </a:r>
            <a:endParaRPr lang="es-CL" dirty="0"/>
          </a:p>
        </p:txBody>
      </p:sp>
      <p:sp>
        <p:nvSpPr>
          <p:cNvPr id="4" name="CuadroTexto 3">
            <a:extLst>
              <a:ext uri="{FF2B5EF4-FFF2-40B4-BE49-F238E27FC236}">
                <a16:creationId xmlns:a16="http://schemas.microsoft.com/office/drawing/2014/main" id="{B4387A88-7CFA-B637-F952-BCBF983396BB}"/>
              </a:ext>
            </a:extLst>
          </p:cNvPr>
          <p:cNvSpPr txBox="1"/>
          <p:nvPr/>
        </p:nvSpPr>
        <p:spPr>
          <a:xfrm>
            <a:off x="773910" y="2174992"/>
            <a:ext cx="6857379" cy="2893100"/>
          </a:xfrm>
          <a:prstGeom prst="rect">
            <a:avLst/>
          </a:prstGeom>
          <a:noFill/>
        </p:spPr>
        <p:txBody>
          <a:bodyPr wrap="square" rtlCol="0">
            <a:spAutoFit/>
          </a:bodyPr>
          <a:lstStyle/>
          <a:p>
            <a:pPr lvl="2"/>
            <a:endParaRPr lang="es-ES" dirty="0">
              <a:latin typeface="Catamaran" panose="020B0604020202020204" charset="0"/>
              <a:cs typeface="Catamaran" panose="020B0604020202020204" charset="0"/>
            </a:endParaRP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A partir de lo conversado y pasado en el curso</a:t>
            </a: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Redefinir idea:</a:t>
            </a:r>
          </a:p>
          <a:p>
            <a:pPr marL="285750" lvl="5" indent="-285750">
              <a:buFont typeface="Arial" panose="020B0604020202020204" pitchFamily="34" charset="0"/>
              <a:buChar char="•"/>
            </a:pPr>
            <a:r>
              <a:rPr lang="es-ES" dirty="0">
                <a:latin typeface="Catamaran" panose="020B0604020202020204" charset="0"/>
                <a:cs typeface="Catamaran" panose="020B0604020202020204" charset="0"/>
              </a:rPr>
              <a:t>¿Por qué es interesante para mi/nosotros?</a:t>
            </a:r>
          </a:p>
          <a:p>
            <a:pPr marL="285750" lvl="5" indent="-285750">
              <a:buFont typeface="Arial" panose="020B0604020202020204" pitchFamily="34" charset="0"/>
              <a:buChar char="•"/>
            </a:pPr>
            <a:r>
              <a:rPr lang="es-ES" dirty="0">
                <a:latin typeface="Catamaran" panose="020B0604020202020204" charset="0"/>
                <a:cs typeface="Catamaran" panose="020B0604020202020204" charset="0"/>
              </a:rPr>
              <a:t>¿Por qué podría ser interesante e importante para otros?</a:t>
            </a:r>
          </a:p>
          <a:p>
            <a:pPr marL="285750" lvl="5" indent="-285750">
              <a:buFont typeface="Arial" panose="020B0604020202020204" pitchFamily="34" charset="0"/>
              <a:buChar char="•"/>
            </a:pPr>
            <a:r>
              <a:rPr lang="es-ES" dirty="0">
                <a:latin typeface="Catamaran" panose="020B0604020202020204" charset="0"/>
                <a:cs typeface="Catamaran" panose="020B0604020202020204" charset="0"/>
              </a:rPr>
              <a:t>¿Contribuye a mi campo de estudio, mi institución, nuestros compañeros/as?</a:t>
            </a:r>
          </a:p>
          <a:p>
            <a:pPr marL="285750" lvl="5" indent="-285750">
              <a:buFont typeface="Arial" panose="020B0604020202020204" pitchFamily="34" charset="0"/>
              <a:buChar char="•"/>
            </a:pPr>
            <a:r>
              <a:rPr lang="es-ES" dirty="0">
                <a:latin typeface="Catamaran" panose="020B0604020202020204" charset="0"/>
                <a:cs typeface="Catamaran" panose="020B0604020202020204" charset="0"/>
              </a:rPr>
              <a:t>¿Se puede hacer de forma cuantitativa?</a:t>
            </a:r>
          </a:p>
          <a:p>
            <a:pPr marL="285750" lvl="2"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Redefinir la pregunta de investigación (bien formulada)</a:t>
            </a: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Defina dos preguntas sobre su tema, que estén mal formuladas</a:t>
            </a:r>
          </a:p>
          <a:p>
            <a:pPr marL="285750" lvl="2"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lvl="2"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lvl="2" indent="-285750">
              <a:buFont typeface="Arial" panose="020B0604020202020204" pitchFamily="34" charset="0"/>
              <a:buChar char="•"/>
            </a:pP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7158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55A10-0E59-6E68-09E2-D8730F70EB08}"/>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82B659E9-5DC7-43CC-ADF3-BB1A8F96667C}"/>
              </a:ext>
            </a:extLst>
          </p:cNvPr>
          <p:cNvSpPr>
            <a:spLocks noGrp="1"/>
          </p:cNvSpPr>
          <p:nvPr>
            <p:ph type="body" idx="1"/>
          </p:nvPr>
        </p:nvSpPr>
        <p:spPr/>
        <p:txBody>
          <a:bodyPr/>
          <a:lstStyle/>
          <a:p>
            <a:endParaRPr lang="es-ES"/>
          </a:p>
        </p:txBody>
      </p:sp>
      <p:pic>
        <p:nvPicPr>
          <p:cNvPr id="5" name="Imagen 4">
            <a:extLst>
              <a:ext uri="{FF2B5EF4-FFF2-40B4-BE49-F238E27FC236}">
                <a16:creationId xmlns:a16="http://schemas.microsoft.com/office/drawing/2014/main" id="{C4335561-5CC7-37E3-0E72-6517FADC58B0}"/>
              </a:ext>
            </a:extLst>
          </p:cNvPr>
          <p:cNvPicPr>
            <a:picLocks noChangeAspect="1"/>
          </p:cNvPicPr>
          <p:nvPr/>
        </p:nvPicPr>
        <p:blipFill>
          <a:blip r:embed="rId2"/>
          <a:stretch>
            <a:fillRect/>
          </a:stretch>
        </p:blipFill>
        <p:spPr>
          <a:xfrm>
            <a:off x="8617" y="0"/>
            <a:ext cx="9126766" cy="5143500"/>
          </a:xfrm>
          <a:prstGeom prst="rect">
            <a:avLst/>
          </a:prstGeom>
        </p:spPr>
      </p:pic>
    </p:spTree>
    <p:extLst>
      <p:ext uri="{BB962C8B-B14F-4D97-AF65-F5344CB8AC3E}">
        <p14:creationId xmlns:p14="http://schemas.microsoft.com/office/powerpoint/2010/main" val="356576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8CBB15-E63C-B99C-1CE3-363A1C7E7BCD}"/>
              </a:ext>
            </a:extLst>
          </p:cNvPr>
          <p:cNvSpPr>
            <a:spLocks noGrp="1"/>
          </p:cNvSpPr>
          <p:nvPr>
            <p:ph type="title"/>
          </p:nvPr>
        </p:nvSpPr>
        <p:spPr/>
        <p:txBody>
          <a:bodyPr/>
          <a:lstStyle/>
          <a:p>
            <a:endParaRPr lang="es-ES"/>
          </a:p>
        </p:txBody>
      </p:sp>
      <p:pic>
        <p:nvPicPr>
          <p:cNvPr id="4" name="Imagen 3">
            <a:extLst>
              <a:ext uri="{FF2B5EF4-FFF2-40B4-BE49-F238E27FC236}">
                <a16:creationId xmlns:a16="http://schemas.microsoft.com/office/drawing/2014/main" id="{7C742EB2-7A26-DA0D-19AD-88CEC8D2DF71}"/>
              </a:ext>
            </a:extLst>
          </p:cNvPr>
          <p:cNvPicPr>
            <a:picLocks noChangeAspect="1"/>
          </p:cNvPicPr>
          <p:nvPr/>
        </p:nvPicPr>
        <p:blipFill>
          <a:blip r:embed="rId2"/>
          <a:stretch>
            <a:fillRect/>
          </a:stretch>
        </p:blipFill>
        <p:spPr>
          <a:xfrm>
            <a:off x="1388100" y="39700"/>
            <a:ext cx="6544716" cy="4908537"/>
          </a:xfrm>
          <a:prstGeom prst="rect">
            <a:avLst/>
          </a:prstGeom>
        </p:spPr>
      </p:pic>
    </p:spTree>
    <p:extLst>
      <p:ext uri="{BB962C8B-B14F-4D97-AF65-F5344CB8AC3E}">
        <p14:creationId xmlns:p14="http://schemas.microsoft.com/office/powerpoint/2010/main" val="1949899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53"/>
          <p:cNvSpPr txBox="1">
            <a:spLocks noGrp="1"/>
          </p:cNvSpPr>
          <p:nvPr>
            <p:ph type="body" idx="1"/>
          </p:nvPr>
        </p:nvSpPr>
        <p:spPr>
          <a:xfrm>
            <a:off x="491567" y="961053"/>
            <a:ext cx="7749822" cy="3900311"/>
          </a:xfrm>
          <a:prstGeom prst="rect">
            <a:avLst/>
          </a:prstGeom>
        </p:spPr>
        <p:txBody>
          <a:bodyPr spcFirstLastPara="1" wrap="square" lIns="91425" tIns="91425" rIns="91425" bIns="91425" anchor="t" anchorCtr="0">
            <a:noAutofit/>
          </a:bodyPr>
          <a:lstStyle/>
          <a:p>
            <a:pPr marL="800100" indent="-342900"/>
            <a:r>
              <a:rPr lang="es-ES" sz="2000" dirty="0">
                <a:solidFill>
                  <a:schemeClr val="dk1"/>
                </a:solidFill>
              </a:rPr>
              <a:t>Rodrigo Asún: “Visiones exageradas/peligrosa ingenuidad sobre lo cuantitativo”:</a:t>
            </a:r>
          </a:p>
          <a:p>
            <a:pPr marL="1257300" lvl="1" indent="-342900"/>
            <a:r>
              <a:rPr lang="es-ES" sz="2000" dirty="0">
                <a:solidFill>
                  <a:schemeClr val="dk1"/>
                </a:solidFill>
              </a:rPr>
              <a:t>a) carácter "objetivo y válido": poco críticos con sus productos, asumiéndolos como verdades neutras e independientes de ellos mismos y de sus juicios y prejuicios; </a:t>
            </a:r>
          </a:p>
          <a:p>
            <a:pPr marL="1257300" lvl="1" indent="-342900"/>
            <a:r>
              <a:rPr lang="es-ES" sz="2000" dirty="0">
                <a:solidFill>
                  <a:schemeClr val="dk1"/>
                </a:solidFill>
              </a:rPr>
              <a:t>b)  carácter “positivista y parcial” de esta estrategia tienden a abandonar hasta la posibilidad de su utilización, mutilando sus capacidades de exploración de la realidad social</a:t>
            </a:r>
          </a:p>
          <a:p>
            <a:pPr marL="800100" indent="-342900"/>
            <a:r>
              <a:rPr lang="es-ES" sz="2000" dirty="0">
                <a:solidFill>
                  <a:schemeClr val="dk1"/>
                </a:solidFill>
              </a:rPr>
              <a:t>Actitud informada: potencialidades y límites</a:t>
            </a:r>
            <a:endParaRPr sz="2000" dirty="0">
              <a:solidFill>
                <a:schemeClr val="dk1"/>
              </a:solidFill>
            </a:endParaRPr>
          </a:p>
        </p:txBody>
      </p:sp>
      <p:cxnSp>
        <p:nvCxnSpPr>
          <p:cNvPr id="608" name="Google Shape;608;p53"/>
          <p:cNvCxnSpPr/>
          <p:nvPr/>
        </p:nvCxnSpPr>
        <p:spPr>
          <a:xfrm>
            <a:off x="2233500" y="1362487"/>
            <a:ext cx="22542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45537091"/>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5903</TotalTime>
  <Words>2468</Words>
  <Application>Microsoft Office PowerPoint</Application>
  <PresentationFormat>Presentación en pantalla (16:9)</PresentationFormat>
  <Paragraphs>246</Paragraphs>
  <Slides>68</Slides>
  <Notes>26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68</vt:i4>
      </vt:variant>
    </vt:vector>
  </HeadingPairs>
  <TitlesOfParts>
    <vt:vector size="74" baseType="lpstr">
      <vt:lpstr>Lexend Deca</vt:lpstr>
      <vt:lpstr>Arial</vt:lpstr>
      <vt:lpstr>Calibri</vt:lpstr>
      <vt:lpstr>Wingdings</vt:lpstr>
      <vt:lpstr>Catamaran</vt:lpstr>
      <vt:lpstr>Pastel Minimalist Elegant Lines Portfolio by Slidesgo</vt:lpstr>
      <vt:lpstr>Métodos cuantitavos I:  Clase 2</vt:lpstr>
      <vt:lpstr>Sintesis sesión anterior</vt:lpstr>
      <vt:lpstr>Sintesis sesión anterior</vt:lpstr>
      <vt:lpstr>¿Qué vimos la clase pasada?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¿Por qué un investigador cuantitativo debe ser positivista?</vt:lpstr>
      <vt:lpstr>¿Por qué un investigador cuantitativo debe creer que sus resultados son “objetivos”?</vt:lpstr>
      <vt:lpstr>¿Por qué un investigador cuantitativo debe suponer que sus sujetos de estudio son entidades atomizadas?</vt:lpstr>
      <vt:lpstr>Presentación de PowerPoint</vt:lpstr>
      <vt:lpstr>Presentación de PowerPoint</vt:lpstr>
      <vt:lpstr>Numerización y medición de la realidad social</vt:lpstr>
      <vt:lpstr>Objetivos de sesión</vt:lpstr>
      <vt:lpstr>1. La numerización de la realidad social</vt:lpstr>
      <vt:lpstr>¿Qué implicancias tiene la utilización de números?</vt:lpstr>
      <vt:lpstr>¿Qué implicancias tiene la utilización de números?</vt:lpstr>
      <vt:lpstr>2. ¿Qué es medir? ¿Por qué lo hacemos?</vt:lpstr>
      <vt:lpstr>2.1. La estrategia analítica</vt:lpstr>
      <vt:lpstr>Consecuencias de reducción cuantativa</vt:lpstr>
      <vt:lpstr>Presentación de PowerPoint</vt:lpstr>
      <vt:lpstr>2.2. Teorías de la medición</vt:lpstr>
      <vt:lpstr>Presentación de PowerPoint</vt:lpstr>
      <vt:lpstr>Presentación de PowerPoint</vt:lpstr>
      <vt:lpstr>Presentación de PowerPoint</vt:lpstr>
      <vt:lpstr>Presentación de PowerPoint</vt:lpstr>
      <vt:lpstr>Conteste el Quiz</vt:lpstr>
      <vt:lpstr>Presentación de PowerPoint</vt:lpstr>
      <vt:lpstr>2.C. Medición indirecta o medición por indices</vt:lpstr>
      <vt:lpstr>Las ideas de Investigación</vt:lpstr>
      <vt:lpstr>Presentación de PowerPoint</vt:lpstr>
      <vt:lpstr>Presentación de PowerPoint</vt:lpstr>
      <vt:lpstr>Presentación de PowerPoint</vt:lpstr>
      <vt:lpstr>El diseño de Investigación</vt:lpstr>
      <vt:lpstr>4. Diseño y su formulación cuantitativa </vt:lpstr>
      <vt:lpstr>Presentación de PowerPoint</vt:lpstr>
      <vt:lpstr>Presentación de PowerPoint</vt:lpstr>
      <vt:lpstr>Presentación de PowerPoint</vt:lpstr>
      <vt:lpstr>Presentación de PowerPoint</vt:lpstr>
      <vt:lpstr>Presentación de PowerPoint</vt:lpstr>
      <vt:lpstr>Presentación de PowerPoint</vt:lpstr>
      <vt:lpstr>4.1. Objetivos de proyecto</vt:lpstr>
      <vt:lpstr>4.2.Etapas del diseño de investigación</vt:lpstr>
      <vt:lpstr>Etapas del diseño de investigación</vt:lpstr>
      <vt:lpstr>Etapas del diseño de investigación</vt:lpstr>
      <vt:lpstr>Presentación de PowerPoint</vt:lpstr>
      <vt:lpstr>El diseño de investigación cuantitativa</vt:lpstr>
      <vt:lpstr>Presentación de PowerPoint</vt:lpstr>
      <vt:lpstr>Presentación de PowerPoint</vt:lpstr>
      <vt:lpstr>4.3. El problema y La pregunta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Revisión</vt:lpstr>
      <vt:lpstr>Taller</vt:lpstr>
      <vt:lpstr>Revisión de Ideas de investigación del curso</vt:lpstr>
      <vt:lpstr>Formulación de pregunta</vt:lpstr>
      <vt:lpstr>De las ideas a las preguntas: </vt:lpstr>
      <vt:lpstr>Presentación de PowerPoint</vt:lpstr>
      <vt:lpstr>Tarea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Minimalist Elegant Lines Portfolio</dc:title>
  <dc:creator>sebastian</dc:creator>
  <cp:lastModifiedBy>sebastian</cp:lastModifiedBy>
  <cp:revision>43</cp:revision>
  <cp:lastPrinted>2022-08-25T23:42:51Z</cp:lastPrinted>
  <dcterms:modified xsi:type="dcterms:W3CDTF">2024-08-23T20:10:05Z</dcterms:modified>
</cp:coreProperties>
</file>